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61" r:id="rId9"/>
    <p:sldId id="273" r:id="rId10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92"/>
    <p:restoredTop sz="94674"/>
  </p:normalViewPr>
  <p:slideViewPr>
    <p:cSldViewPr snapToGrid="0" snapToObjects="1">
      <p:cViewPr varScale="1">
        <p:scale>
          <a:sx n="146" d="100"/>
          <a:sy n="146" d="100"/>
        </p:scale>
        <p:origin x="64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5B8AC-F087-4C4A-A01B-D6B4F66F6F4C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D7F55-92DF-43C8-9E7E-285B6EC6A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31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961F0-AEB8-7642-B4EB-9C63EF837892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F8A6-61F4-EA49-A9A2-BEDEDFD6D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16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961F0-AEB8-7642-B4EB-9C63EF837892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F8A6-61F4-EA49-A9A2-BEDEDFD6D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92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961F0-AEB8-7642-B4EB-9C63EF837892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F8A6-61F4-EA49-A9A2-BEDEDFD6D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22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36F60BF-AC19-0E43-8C26-D444B57ED7ED}" type="datetimeFigureOut">
              <a:rPr lang="en-US" smtClean="0"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1BAF031-4194-244C-B639-295F963D0E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9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459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961F0-AEB8-7642-B4EB-9C63EF837892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F8A6-61F4-EA49-A9A2-BEDEDFD6D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06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961F0-AEB8-7642-B4EB-9C63EF837892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F8A6-61F4-EA49-A9A2-BEDEDFD6D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43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961F0-AEB8-7642-B4EB-9C63EF837892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F8A6-61F4-EA49-A9A2-BEDEDFD6D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05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961F0-AEB8-7642-B4EB-9C63EF837892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F8A6-61F4-EA49-A9A2-BEDEDFD6D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97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961F0-AEB8-7642-B4EB-9C63EF837892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F8A6-61F4-EA49-A9A2-BEDEDFD6D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01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961F0-AEB8-7642-B4EB-9C63EF837892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F8A6-61F4-EA49-A9A2-BEDEDFD6D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23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961F0-AEB8-7642-B4EB-9C63EF837892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F8A6-61F4-EA49-A9A2-BEDEDFD6D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90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961F0-AEB8-7642-B4EB-9C63EF837892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3F8A6-61F4-EA49-A9A2-BEDEDFD6DB44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FA71B0-7C98-DF46-8A2B-8C5F7DA500D9}"/>
              </a:ext>
            </a:extLst>
          </p:cNvPr>
          <p:cNvGrpSpPr/>
          <p:nvPr userDrawn="1"/>
        </p:nvGrpSpPr>
        <p:grpSpPr>
          <a:xfrm>
            <a:off x="0" y="4108538"/>
            <a:ext cx="9144000" cy="1034962"/>
            <a:chOff x="0" y="4108538"/>
            <a:chExt cx="9144000" cy="103496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763C2A-E051-8D4D-A09D-FE6E02629D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/>
            <a:srcRect l="59574" t="43081" b="34491"/>
            <a:stretch/>
          </p:blipFill>
          <p:spPr>
            <a:xfrm>
              <a:off x="5830608" y="4108538"/>
              <a:ext cx="3313392" cy="103496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8F64B7A-608B-344B-AF21-FF01806753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6339891" y="4169195"/>
              <a:ext cx="2293518" cy="94113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B604CB4-7143-624E-B56B-41EF79B5309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/>
            <a:srcRect l="28810" t="77531" r="-10716"/>
            <a:stretch/>
          </p:blipFill>
          <p:spPr>
            <a:xfrm>
              <a:off x="0" y="4108538"/>
              <a:ext cx="6706939" cy="1034961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8C8AA16-095C-3E45-8A19-4C4283B3CA31}"/>
              </a:ext>
            </a:extLst>
          </p:cNvPr>
          <p:cNvGrpSpPr/>
          <p:nvPr userDrawn="1"/>
        </p:nvGrpSpPr>
        <p:grpSpPr>
          <a:xfrm>
            <a:off x="0" y="79260"/>
            <a:ext cx="2531533" cy="2767403"/>
            <a:chOff x="0" y="79260"/>
            <a:chExt cx="2531533" cy="276740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7BEBAC-8D91-0C4B-8CCB-FCB2E99C1C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7">
              <a:alphaModFix amt="30000"/>
            </a:blip>
            <a:srcRect t="77178"/>
            <a:stretch/>
          </p:blipFill>
          <p:spPr>
            <a:xfrm>
              <a:off x="200669" y="79260"/>
              <a:ext cx="2330864" cy="208121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C268A2-4485-754B-8089-6FAFE652164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7">
              <a:alphaModFix amt="20000"/>
            </a:blip>
            <a:srcRect l="50000" t="-1282" b="76201"/>
            <a:stretch/>
          </p:blipFill>
          <p:spPr>
            <a:xfrm>
              <a:off x="0" y="1474279"/>
              <a:ext cx="699258" cy="1372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734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hyperlink" Target="mailto:jkingsle@kent.edu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emf"/><Relationship Id="rId5" Type="http://schemas.openxmlformats.org/officeDocument/2006/relationships/image" Target="../media/image2.emf"/><Relationship Id="rId4" Type="http://schemas.openxmlformats.org/officeDocument/2006/relationships/image" Target="../media/image1.jp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hyperlink" Target="https://www.multibriefs.com/briefs/acsm/active111417.ht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hyperlink" Target="mailto:jkingsle@kent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7897FC-EC86-714D-8EE5-A3BE69CB0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57" y="0"/>
            <a:ext cx="9151257" cy="5152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7DB005-299E-1147-BE7A-8CE94A2E9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6783" y="200003"/>
            <a:ext cx="3803175" cy="156061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ABADA2D-AF5A-6343-B616-1ED18CB46C4F}"/>
              </a:ext>
            </a:extLst>
          </p:cNvPr>
          <p:cNvGrpSpPr/>
          <p:nvPr/>
        </p:nvGrpSpPr>
        <p:grpSpPr>
          <a:xfrm>
            <a:off x="772358" y="1946168"/>
            <a:ext cx="3249580" cy="2616422"/>
            <a:chOff x="624872" y="1794680"/>
            <a:chExt cx="3547986" cy="285668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B83C452-CC8F-1546-AFB5-D0C8876EB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54000"/>
            </a:blip>
            <a:srcRect t="75542"/>
            <a:stretch/>
          </p:blipFill>
          <p:spPr>
            <a:xfrm>
              <a:off x="1810103" y="2249714"/>
              <a:ext cx="2362755" cy="226094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2F425EA-E7A3-F14D-A414-1EE440471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39000"/>
            </a:blip>
            <a:srcRect t="-1319" b="77285"/>
            <a:stretch/>
          </p:blipFill>
          <p:spPr>
            <a:xfrm>
              <a:off x="936129" y="3525804"/>
              <a:ext cx="1196958" cy="112556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3FF4C9E-7E0B-D449-BBC0-59348CAA0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/>
            </a:blip>
            <a:srcRect l="-463" t="49040" r="463" b="26502"/>
            <a:stretch/>
          </p:blipFill>
          <p:spPr>
            <a:xfrm>
              <a:off x="624872" y="1794680"/>
              <a:ext cx="1662035" cy="1590421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6876BB9E-E4D0-BB45-B196-F559F29AAB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213" y="3722079"/>
            <a:ext cx="8608907" cy="783309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for Applying for ACSM Fellowship: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Fear of Applying</a:t>
            </a:r>
            <a:b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Derek Kingsley, PhD FACSM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Kent State University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 Professor, Exercise Science/Physiology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jkingsle@kent.edu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(O) 330-672-0222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F6F739-D42A-41C4-BF2A-7055E51F741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974" t="6704" r="6709"/>
          <a:stretch/>
        </p:blipFill>
        <p:spPr>
          <a:xfrm>
            <a:off x="270235" y="2630255"/>
            <a:ext cx="1235057" cy="1864395"/>
          </a:xfrm>
          <a:prstGeom prst="rect">
            <a:avLst/>
          </a:prstGeom>
        </p:spPr>
      </p:pic>
      <p:pic>
        <p:nvPicPr>
          <p:cNvPr id="9" name="Slide1">
            <a:hlinkClick r:id="" action="ppaction://media"/>
            <a:extLst>
              <a:ext uri="{FF2B5EF4-FFF2-40B4-BE49-F238E27FC236}">
                <a16:creationId xmlns:a16="http://schemas.microsoft.com/office/drawing/2014/main" id="{DC4BD4E9-5EBB-4373-A91C-2E2035A587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03472" y="2000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8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29985-CCD3-4202-8B5C-8D10AAC3F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Conquering Fear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15E28-3586-4129-85DE-713AB4EAE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Understand the process.</a:t>
            </a:r>
          </a:p>
          <a:p>
            <a:r>
              <a:rPr lang="en-US" b="1" dirty="0"/>
              <a:t>Be prepared.</a:t>
            </a:r>
          </a:p>
          <a:p>
            <a:r>
              <a:rPr lang="en-US" b="1" dirty="0"/>
              <a:t>Take your time.</a:t>
            </a:r>
          </a:p>
          <a:p>
            <a:r>
              <a:rPr lang="en-US" b="1" dirty="0"/>
              <a:t>Be consistent.</a:t>
            </a:r>
          </a:p>
          <a:p>
            <a:r>
              <a:rPr lang="en-US" b="1" dirty="0"/>
              <a:t>Seek assistance.</a:t>
            </a:r>
          </a:p>
          <a:p>
            <a:pPr marL="0" indent="0">
              <a:buNone/>
            </a:pPr>
            <a:endParaRPr lang="en-US" b="1" dirty="0"/>
          </a:p>
          <a:p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Slide2">
            <a:hlinkClick r:id="" action="ppaction://media"/>
            <a:extLst>
              <a:ext uri="{FF2B5EF4-FFF2-40B4-BE49-F238E27FC236}">
                <a16:creationId xmlns:a16="http://schemas.microsoft.com/office/drawing/2014/main" id="{0A6BC81F-8356-4EE4-B0CE-2C5D09BC7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7685" y="3765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4676-9F97-4422-885F-5D875E07B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Understand the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BC389-C4C3-40CC-A2F8-9CA54791E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For more information watch the video by Dr. Dumke as he delves into what the Committee does! </a:t>
            </a:r>
          </a:p>
          <a:p>
            <a:pPr marL="0" indent="0">
              <a:buNone/>
            </a:pPr>
            <a:endParaRPr lang="en-US" sz="1200" b="1" dirty="0"/>
          </a:p>
          <a:p>
            <a:pPr lvl="1">
              <a:lnSpc>
                <a:spcPct val="150000"/>
              </a:lnSpc>
            </a:pPr>
            <a:r>
              <a:rPr lang="en-US" b="1" dirty="0"/>
              <a:t>Applications are due in February and August.  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The Committee evaluates each application, we vote, and then we discuss.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Letters go out in April and November.</a:t>
            </a:r>
          </a:p>
        </p:txBody>
      </p:sp>
      <p:pic>
        <p:nvPicPr>
          <p:cNvPr id="4" name="Slide3">
            <a:hlinkClick r:id="" action="ppaction://media"/>
            <a:extLst>
              <a:ext uri="{FF2B5EF4-FFF2-40B4-BE49-F238E27FC236}">
                <a16:creationId xmlns:a16="http://schemas.microsoft.com/office/drawing/2014/main" id="{BB36C29A-5837-473B-AF0B-805E1D3A9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34139" y="5107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3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A142C-B806-459F-8821-7290D6088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Be Prepared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2859E-EECF-4696-BE3C-8BC68E841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Do your homework and choose the </a:t>
            </a:r>
            <a:r>
              <a:rPr lang="en-US" b="1" u="sng" dirty="0"/>
              <a:t>appropriate pathway </a:t>
            </a:r>
            <a:r>
              <a:rPr lang="en-US" b="1" dirty="0"/>
              <a:t>for you.</a:t>
            </a:r>
          </a:p>
          <a:p>
            <a:pPr lvl="1"/>
            <a:r>
              <a:rPr lang="en-US" b="1" dirty="0"/>
              <a:t>Be sure to watch Drs. Smith and </a:t>
            </a:r>
            <a:r>
              <a:rPr lang="en-US" b="1" dirty="0" err="1"/>
              <a:t>Blauwet</a:t>
            </a:r>
            <a:r>
              <a:rPr lang="en-US" b="1" dirty="0"/>
              <a:t> for more information!! </a:t>
            </a:r>
          </a:p>
          <a:p>
            <a:pPr marL="342900" lvl="1" indent="0">
              <a:buNone/>
            </a:pPr>
            <a:endParaRPr lang="en-US" b="1" dirty="0"/>
          </a:p>
          <a:p>
            <a:r>
              <a:rPr lang="en-US" b="1" dirty="0"/>
              <a:t>Understand how the points work.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It takes </a:t>
            </a:r>
            <a:r>
              <a:rPr lang="en-US" b="1" u="sng" dirty="0"/>
              <a:t>time</a:t>
            </a:r>
            <a:r>
              <a:rPr lang="en-US" b="1" dirty="0"/>
              <a:t> to develop a quality application for Fellowship.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slide4">
            <a:hlinkClick r:id="" action="ppaction://media"/>
            <a:extLst>
              <a:ext uri="{FF2B5EF4-FFF2-40B4-BE49-F238E27FC236}">
                <a16:creationId xmlns:a16="http://schemas.microsoft.com/office/drawing/2014/main" id="{6C927B34-E2B4-4EA3-B9EA-7BE61C501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1668" y="2670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7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3342F-541E-480C-9C25-2AB326EAA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Take Your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12BF8-587D-411D-9118-2C09258CD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/>
              <a:t>Lots</a:t>
            </a:r>
            <a:r>
              <a:rPr lang="en-US" b="1" dirty="0"/>
              <a:t> of way to get involved and earn points.  If in doubt watch Dr. Keith’s video as she illustrates the many ways to get involved!</a:t>
            </a:r>
          </a:p>
          <a:p>
            <a:pPr marL="0" indent="0">
              <a:buNone/>
            </a:pPr>
            <a:endParaRPr lang="en-US" sz="1200" b="1" dirty="0"/>
          </a:p>
          <a:p>
            <a:pPr lvl="1"/>
            <a:r>
              <a:rPr lang="en-US" b="1" dirty="0"/>
              <a:t>Regional Chapters </a:t>
            </a:r>
          </a:p>
          <a:p>
            <a:pPr lvl="1"/>
            <a:r>
              <a:rPr lang="en-US" b="1" dirty="0"/>
              <a:t>National ACSM </a:t>
            </a:r>
          </a:p>
          <a:p>
            <a:pPr lvl="1"/>
            <a:r>
              <a:rPr lang="en-US" b="1" dirty="0"/>
              <a:t>The Field (University, College/School, and the Community)</a:t>
            </a:r>
            <a:endParaRPr lang="en-US" dirty="0"/>
          </a:p>
        </p:txBody>
      </p:sp>
      <p:pic>
        <p:nvPicPr>
          <p:cNvPr id="4" name="Slide5">
            <a:hlinkClick r:id="" action="ppaction://media"/>
            <a:extLst>
              <a:ext uri="{FF2B5EF4-FFF2-40B4-BE49-F238E27FC236}">
                <a16:creationId xmlns:a16="http://schemas.microsoft.com/office/drawing/2014/main" id="{52F5B166-739F-4A76-9A6C-1390CEEDA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1668" y="2835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7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50600-9AAF-4F22-B2CF-8BFDBBC7D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Take Your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7C0BB-5BCB-427F-A256-D958629A0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When filling out the application there are a few areas where there is an open response.</a:t>
            </a:r>
          </a:p>
          <a:p>
            <a:pPr marL="0" indent="0">
              <a:buNone/>
            </a:pPr>
            <a:endParaRPr lang="en-US" sz="1000" b="1" dirty="0"/>
          </a:p>
          <a:p>
            <a:pPr lvl="1"/>
            <a:r>
              <a:rPr lang="en-US" b="1" dirty="0"/>
              <a:t>We sometimes find typos, information that is inconsistent, and/or poor answers.  </a:t>
            </a:r>
          </a:p>
          <a:p>
            <a:pPr lvl="2"/>
            <a:r>
              <a:rPr lang="en-US" b="1" dirty="0"/>
              <a:t>Be sure to be specific in your answers about why Fellowship is important to your goals, what committees you think are a good fit for you, etc.</a:t>
            </a:r>
          </a:p>
          <a:p>
            <a:pPr marL="685800" lvl="2" indent="0">
              <a:buNone/>
            </a:pPr>
            <a:endParaRPr lang="en-US" sz="1200" b="1" dirty="0"/>
          </a:p>
          <a:p>
            <a:pPr lvl="1"/>
            <a:r>
              <a:rPr lang="en-US" b="1" dirty="0"/>
              <a:t>These things are </a:t>
            </a:r>
            <a:r>
              <a:rPr lang="en-US" b="1" u="sng" dirty="0">
                <a:solidFill>
                  <a:srgbClr val="FF0000"/>
                </a:solidFill>
              </a:rPr>
              <a:t>immediate red flags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</a:p>
        </p:txBody>
      </p:sp>
      <p:pic>
        <p:nvPicPr>
          <p:cNvPr id="4" name="Slide6">
            <a:hlinkClick r:id="" action="ppaction://media"/>
            <a:extLst>
              <a:ext uri="{FF2B5EF4-FFF2-40B4-BE49-F238E27FC236}">
                <a16:creationId xmlns:a16="http://schemas.microsoft.com/office/drawing/2014/main" id="{9184EEF6-925D-491C-89D9-74B177D81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08645" y="2670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7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A8C20-A3B2-403E-A060-5AE879669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Be Consistent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F7E23-7019-452C-BA09-5C6090E8A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Everything is vetted by ACSM prior to getting to the Committee.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As a Committee we sometimes see items mentioned in one area of the application, and not in others like the CV.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Inconsistencies are </a:t>
            </a:r>
            <a:r>
              <a:rPr lang="en-US" b="1" u="sng" dirty="0">
                <a:solidFill>
                  <a:srgbClr val="FF0000"/>
                </a:solidFill>
              </a:rPr>
              <a:t>immediate red flags.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Slide7">
            <a:hlinkClick r:id="" action="ppaction://media"/>
            <a:extLst>
              <a:ext uri="{FF2B5EF4-FFF2-40B4-BE49-F238E27FC236}">
                <a16:creationId xmlns:a16="http://schemas.microsoft.com/office/drawing/2014/main" id="{2CCBD88D-7945-47C4-9CEE-3E67789DC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5712" y="2738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8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DE42A-8678-4876-A49D-458A61D59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5475"/>
            <a:ext cx="7886700" cy="994172"/>
          </a:xfrm>
        </p:spPr>
        <p:txBody>
          <a:bodyPr/>
          <a:lstStyle/>
          <a:p>
            <a:r>
              <a:rPr lang="en-US" b="1" dirty="0"/>
              <a:t>Seek Assistance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FBE3-E00F-4C86-83B4-EFBE59223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907503"/>
            <a:ext cx="6980767" cy="3394472"/>
          </a:xfrm>
        </p:spPr>
        <p:txBody>
          <a:bodyPr>
            <a:normAutofit/>
          </a:bodyPr>
          <a:lstStyle/>
          <a:p>
            <a:r>
              <a:rPr lang="en-US" b="1" dirty="0"/>
              <a:t>The Committee closely evaluates the letters of recommendation from current Fellows so be sure they know you and </a:t>
            </a:r>
            <a:r>
              <a:rPr lang="en-US" b="1" i="1" u="sng" dirty="0">
                <a:solidFill>
                  <a:srgbClr val="FF0000"/>
                </a:solidFill>
              </a:rPr>
              <a:t>your work</a:t>
            </a:r>
            <a:r>
              <a:rPr lang="en-US" b="1" dirty="0"/>
              <a:t>.  </a:t>
            </a:r>
          </a:p>
          <a:p>
            <a:pPr lvl="1"/>
            <a:r>
              <a:rPr lang="en-US" b="1" dirty="0"/>
              <a:t>You can always seek assistance from them, or any other Fellow, on or off the Committee.</a:t>
            </a:r>
          </a:p>
          <a:p>
            <a:pPr lvl="2"/>
            <a:r>
              <a:rPr lang="en-US" b="1" dirty="0"/>
              <a:t>If mentored by someone on the Committee, they will be </a:t>
            </a:r>
            <a:r>
              <a:rPr lang="en-US" b="1" i="1" dirty="0"/>
              <a:t>unable to vote </a:t>
            </a:r>
            <a:r>
              <a:rPr lang="en-US" b="1" dirty="0"/>
              <a:t>but can defend your application.</a:t>
            </a:r>
          </a:p>
          <a:p>
            <a:pPr marL="685800" lvl="2" indent="0">
              <a:buNone/>
            </a:pPr>
            <a:endParaRPr lang="en-US" sz="1000" b="1" dirty="0"/>
          </a:p>
          <a:p>
            <a:r>
              <a:rPr lang="en-US" b="1" dirty="0"/>
              <a:t>ACSM offers great programs.</a:t>
            </a:r>
          </a:p>
          <a:p>
            <a:pPr lvl="1"/>
            <a:r>
              <a:rPr lang="en-US" b="1" dirty="0"/>
              <a:t>Mentoring Women to Fellowship (Chaired by Dr. Keith!!)</a:t>
            </a:r>
          </a:p>
          <a:p>
            <a:pPr marL="342900" lvl="1" indent="0">
              <a:buNone/>
            </a:pPr>
            <a:r>
              <a:rPr lang="en-US" dirty="0">
                <a:hlinkClick r:id="rId4"/>
              </a:rPr>
              <a:t>https://www.multibriefs.com/briefs/acsm/active111417.htm</a:t>
            </a:r>
            <a:endParaRPr lang="en-US" b="1" dirty="0"/>
          </a:p>
        </p:txBody>
      </p:sp>
      <p:pic>
        <p:nvPicPr>
          <p:cNvPr id="5" name="slide8">
            <a:hlinkClick r:id="" action="ppaction://media"/>
            <a:extLst>
              <a:ext uri="{FF2B5EF4-FFF2-40B4-BE49-F238E27FC236}">
                <a16:creationId xmlns:a16="http://schemas.microsoft.com/office/drawing/2014/main" id="{BDB08F63-7AFE-428D-969F-0922AFABD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1668" y="2817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3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70D98-BBED-452A-B6BB-E28D3E4A8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Conquering Fear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F13ED-A29F-4D8B-92E0-3B9779B76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Plan ahead.</a:t>
            </a:r>
          </a:p>
          <a:p>
            <a:pPr>
              <a:lnSpc>
                <a:spcPct val="150000"/>
              </a:lnSpc>
            </a:pPr>
            <a:r>
              <a:rPr lang="en-US" b="1" dirty="0"/>
              <a:t>Find ways to get involved.</a:t>
            </a:r>
          </a:p>
          <a:p>
            <a:pPr>
              <a:lnSpc>
                <a:spcPct val="150000"/>
              </a:lnSpc>
            </a:pPr>
            <a:r>
              <a:rPr lang="en-US" b="1" dirty="0"/>
              <a:t>If you have questions, ask</a:t>
            </a:r>
          </a:p>
          <a:p>
            <a:pPr lvl="1"/>
            <a:r>
              <a:rPr lang="en-US" b="1" dirty="0"/>
              <a:t>Me: J. Derek Kingsley, PhD FACSM, </a:t>
            </a:r>
            <a:r>
              <a:rPr lang="en-US" b="1" dirty="0">
                <a:hlinkClick r:id="rId4"/>
              </a:rPr>
              <a:t>jkingsle@kent.edu</a:t>
            </a:r>
            <a:endParaRPr lang="en-US" b="1" dirty="0"/>
          </a:p>
          <a:p>
            <a:pPr lvl="1"/>
            <a:endParaRPr lang="en-US" b="1" dirty="0"/>
          </a:p>
          <a:p>
            <a:pPr lvl="1"/>
            <a:r>
              <a:rPr lang="en-US" b="1" dirty="0"/>
              <a:t>ACSM: Heather Drake, </a:t>
            </a:r>
            <a:r>
              <a:rPr lang="en-US" b="1" u="sng" dirty="0">
                <a:solidFill>
                  <a:srgbClr val="0070C0"/>
                </a:solidFill>
              </a:rPr>
              <a:t>hdrake@acsm.org</a:t>
            </a:r>
          </a:p>
          <a:p>
            <a:pPr marL="0" indent="0">
              <a:buNone/>
            </a:pPr>
            <a:endParaRPr lang="en-US" sz="900" dirty="0"/>
          </a:p>
        </p:txBody>
      </p:sp>
      <p:pic>
        <p:nvPicPr>
          <p:cNvPr id="4" name="slide9">
            <a:hlinkClick r:id="" action="ppaction://media"/>
            <a:extLst>
              <a:ext uri="{FF2B5EF4-FFF2-40B4-BE49-F238E27FC236}">
                <a16:creationId xmlns:a16="http://schemas.microsoft.com/office/drawing/2014/main" id="{C0498319-F789-4F9B-BA00-B90A39810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1668" y="2670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2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</TotalTime>
  <Words>455</Words>
  <Application>Microsoft Office PowerPoint</Application>
  <PresentationFormat>On-screen Show (16:9)</PresentationFormat>
  <Paragraphs>54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Tips for Applying for ACSM Fellowship: Fear of Applying  J. Derek Kingsley, PhD FACSM Kent State University Associate Professor, Exercise Science/Physiology jkingsle@kent.edu (O) 330-672-0222</vt:lpstr>
      <vt:lpstr>Conquering Fear </vt:lpstr>
      <vt:lpstr>Understand the Process</vt:lpstr>
      <vt:lpstr>Be Prepared</vt:lpstr>
      <vt:lpstr>Take Your Time</vt:lpstr>
      <vt:lpstr>Take Your Time</vt:lpstr>
      <vt:lpstr>Be Consistent</vt:lpstr>
      <vt:lpstr>Seek Assistance</vt:lpstr>
      <vt:lpstr>Conquering Fear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Brewer</dc:creator>
  <cp:lastModifiedBy>Danielle Apostolidis</cp:lastModifiedBy>
  <cp:revision>23</cp:revision>
  <dcterms:created xsi:type="dcterms:W3CDTF">2020-02-05T13:24:19Z</dcterms:created>
  <dcterms:modified xsi:type="dcterms:W3CDTF">2020-06-09T12:54:05Z</dcterms:modified>
</cp:coreProperties>
</file>