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6"/>
  </p:notesMasterIdLst>
  <p:sldIdLst>
    <p:sldId id="256" r:id="rId5"/>
  </p:sldIdLst>
  <p:sldSz cx="50474563" cy="32918400"/>
  <p:notesSz cx="7010400" cy="92964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589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Medysky" initials="MM" lastIdx="16" clrIdx="0">
    <p:extLst>
      <p:ext uri="{19B8F6BF-5375-455C-9EA6-DF929625EA0E}">
        <p15:presenceInfo xmlns:p15="http://schemas.microsoft.com/office/powerpoint/2012/main" userId="S-1-5-21-1366901343-1712286707-620655208-6446149" providerId="AD"/>
      </p:ext>
    </p:extLst>
  </p:cmAuthor>
  <p:cmAuthor id="2" name="Carolyn Guidarelli" initials="CG" lastIdx="4" clrIdx="1">
    <p:extLst>
      <p:ext uri="{19B8F6BF-5375-455C-9EA6-DF929625EA0E}">
        <p15:presenceInfo xmlns:p15="http://schemas.microsoft.com/office/powerpoint/2012/main" userId="S-1-5-21-1366901343-1712286707-620655208-6357036" providerId="AD"/>
      </p:ext>
    </p:extLst>
  </p:cmAuthor>
  <p:cmAuthor id="3" name="Cassie Boisvert" initials="CB" lastIdx="16" clrIdx="2">
    <p:extLst>
      <p:ext uri="{19B8F6BF-5375-455C-9EA6-DF929625EA0E}">
        <p15:presenceInfo xmlns:p15="http://schemas.microsoft.com/office/powerpoint/2012/main" userId="S-1-5-21-1366901343-1712286707-620655208-6489917" providerId="AD"/>
      </p:ext>
    </p:extLst>
  </p:cmAuthor>
  <p:cmAuthor id="4" name="Kerri Winters-Stone" initials="KWS" lastIdx="16" clrIdx="3">
    <p:extLst>
      <p:ext uri="{19B8F6BF-5375-455C-9EA6-DF929625EA0E}">
        <p15:presenceInfo xmlns:p15="http://schemas.microsoft.com/office/powerpoint/2012/main" userId="Kerri Winters-Stone" providerId="None"/>
      </p:ext>
    </p:extLst>
  </p:cmAuthor>
  <p:cmAuthor id="5" name="Microsoft Office User" initials="Office" lastIdx="1" clrIdx="4">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E"/>
    <a:srgbClr val="808985"/>
    <a:srgbClr val="B4BAB7"/>
    <a:srgbClr val="DDDEDD"/>
    <a:srgbClr val="E8E9E9"/>
    <a:srgbClr val="50B637"/>
    <a:srgbClr val="5C8FB9"/>
    <a:srgbClr val="525755"/>
    <a:srgbClr val="56AA46"/>
    <a:srgbClr val="5B8FB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922" autoAdjust="0"/>
    <p:restoredTop sz="95465" autoAdjust="0"/>
  </p:normalViewPr>
  <p:slideViewPr>
    <p:cSldViewPr snapToGrid="0" snapToObjects="1">
      <p:cViewPr varScale="1">
        <p:scale>
          <a:sx n="23" d="100"/>
          <a:sy n="23" d="100"/>
        </p:scale>
        <p:origin x="1680" y="18"/>
      </p:cViewPr>
      <p:guideLst>
        <p:guide orient="horz" pos="10368"/>
        <p:guide pos="15898"/>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B52B7EC-5CF3-4BE0-8DC9-DEB1FD20A8BE}" type="datetimeFigureOut">
              <a:rPr lang="en-US" smtClean="0"/>
              <a:t>2/20/2021</a:t>
            </a:fld>
            <a:endParaRPr lang="en-US"/>
          </a:p>
        </p:txBody>
      </p:sp>
      <p:sp>
        <p:nvSpPr>
          <p:cNvPr id="4" name="Slide Image Placeholder 3"/>
          <p:cNvSpPr>
            <a:spLocks noGrp="1" noRot="1" noChangeAspect="1"/>
          </p:cNvSpPr>
          <p:nvPr>
            <p:ph type="sldImg" idx="2"/>
          </p:nvPr>
        </p:nvSpPr>
        <p:spPr>
          <a:xfrm>
            <a:off x="1100138" y="1162050"/>
            <a:ext cx="48101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FCFC77-D113-4904-A4EA-F944BDFF9FD1}" type="slidenum">
              <a:rPr lang="en-US" smtClean="0"/>
              <a:t>‹#›</a:t>
            </a:fld>
            <a:endParaRPr lang="en-US"/>
          </a:p>
        </p:txBody>
      </p:sp>
    </p:spTree>
    <p:extLst>
      <p:ext uri="{BB962C8B-B14F-4D97-AF65-F5344CB8AC3E}">
        <p14:creationId xmlns:p14="http://schemas.microsoft.com/office/powerpoint/2010/main" val="336018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FCFC77-D113-4904-A4EA-F944BDFF9FD1}" type="slidenum">
              <a:rPr lang="en-US" smtClean="0"/>
              <a:t>1</a:t>
            </a:fld>
            <a:endParaRPr lang="en-US"/>
          </a:p>
        </p:txBody>
      </p:sp>
    </p:spTree>
    <p:extLst>
      <p:ext uri="{BB962C8B-B14F-4D97-AF65-F5344CB8AC3E}">
        <p14:creationId xmlns:p14="http://schemas.microsoft.com/office/powerpoint/2010/main" val="293800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F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85592" y="10226042"/>
            <a:ext cx="42903379" cy="7056120"/>
          </a:xfrm>
        </p:spPr>
        <p:txBody>
          <a:bodyPr/>
          <a:lstStyle/>
          <a:p>
            <a:r>
              <a:rPr lang="en-US"/>
              <a:t>Click to edit Master title style</a:t>
            </a:r>
          </a:p>
        </p:txBody>
      </p:sp>
      <p:sp>
        <p:nvSpPr>
          <p:cNvPr id="3" name="Subtitle 2"/>
          <p:cNvSpPr>
            <a:spLocks noGrp="1"/>
          </p:cNvSpPr>
          <p:nvPr>
            <p:ph type="subTitle" idx="1"/>
          </p:nvPr>
        </p:nvSpPr>
        <p:spPr>
          <a:xfrm>
            <a:off x="7571185" y="18653760"/>
            <a:ext cx="35332194" cy="8412480"/>
          </a:xfrm>
        </p:spPr>
        <p:txBody>
          <a:bodyPr/>
          <a:lstStyle>
            <a:lvl1pPr marL="0" indent="0" algn="ctr">
              <a:buNone/>
              <a:defRPr>
                <a:solidFill>
                  <a:schemeClr val="tx1">
                    <a:tint val="75000"/>
                  </a:schemeClr>
                </a:solidFill>
              </a:defRPr>
            </a:lvl1pPr>
            <a:lvl2pPr marL="2202460" indent="0" algn="ctr">
              <a:buNone/>
              <a:defRPr>
                <a:solidFill>
                  <a:schemeClr val="tx1">
                    <a:tint val="75000"/>
                  </a:schemeClr>
                </a:solidFill>
              </a:defRPr>
            </a:lvl2pPr>
            <a:lvl3pPr marL="4404921" indent="0" algn="ctr">
              <a:buNone/>
              <a:defRPr>
                <a:solidFill>
                  <a:schemeClr val="tx1">
                    <a:tint val="75000"/>
                  </a:schemeClr>
                </a:solidFill>
              </a:defRPr>
            </a:lvl3pPr>
            <a:lvl4pPr marL="6607381" indent="0" algn="ctr">
              <a:buNone/>
              <a:defRPr>
                <a:solidFill>
                  <a:schemeClr val="tx1">
                    <a:tint val="75000"/>
                  </a:schemeClr>
                </a:solidFill>
              </a:defRPr>
            </a:lvl4pPr>
            <a:lvl5pPr marL="8809842" indent="0" algn="ctr">
              <a:buNone/>
              <a:defRPr>
                <a:solidFill>
                  <a:schemeClr val="tx1">
                    <a:tint val="75000"/>
                  </a:schemeClr>
                </a:solidFill>
              </a:defRPr>
            </a:lvl5pPr>
            <a:lvl6pPr marL="11012302" indent="0" algn="ctr">
              <a:buNone/>
              <a:defRPr>
                <a:solidFill>
                  <a:schemeClr val="tx1">
                    <a:tint val="75000"/>
                  </a:schemeClr>
                </a:solidFill>
              </a:defRPr>
            </a:lvl6pPr>
            <a:lvl7pPr marL="13214762" indent="0" algn="ctr">
              <a:buNone/>
              <a:defRPr>
                <a:solidFill>
                  <a:schemeClr val="tx1">
                    <a:tint val="75000"/>
                  </a:schemeClr>
                </a:solidFill>
              </a:defRPr>
            </a:lvl7pPr>
            <a:lvl8pPr marL="15417223" indent="0" algn="ctr">
              <a:buNone/>
              <a:defRPr>
                <a:solidFill>
                  <a:schemeClr val="tx1">
                    <a:tint val="75000"/>
                  </a:schemeClr>
                </a:solidFill>
              </a:defRPr>
            </a:lvl8pPr>
            <a:lvl9pPr marL="1761968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2/20/2021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
        <p:nvSpPr>
          <p:cNvPr id="7" name="Rectangle 6"/>
          <p:cNvSpPr/>
          <p:nvPr userDrawn="1"/>
        </p:nvSpPr>
        <p:spPr>
          <a:xfrm>
            <a:off x="0" y="0"/>
            <a:ext cx="50474563" cy="7772400"/>
          </a:xfrm>
          <a:prstGeom prst="rect">
            <a:avLst/>
          </a:prstGeom>
          <a:solidFill>
            <a:srgbClr val="525755"/>
          </a:solidFill>
        </p:spPr>
        <p:style>
          <a:lnRef idx="1">
            <a:schemeClr val="accent1"/>
          </a:lnRef>
          <a:fillRef idx="3">
            <a:schemeClr val="accent1"/>
          </a:fillRef>
          <a:effectRef idx="2">
            <a:schemeClr val="accent1"/>
          </a:effectRef>
          <a:fontRef idx="minor">
            <a:schemeClr val="lt1"/>
          </a:fontRef>
        </p:style>
        <p:txBody>
          <a:bodyPr rot="0" spcFirstLastPara="0" vert="horz" wrap="square" lIns="91772" tIns="45886" rIns="91772" bIns="45886" numCol="1" spcCol="0" rtlCol="0" fromWordArt="0" anchor="ctr" anchorCtr="0" forceAA="0" compatLnSpc="1">
            <a:prstTxWarp prst="textNoShape">
              <a:avLst/>
            </a:prstTxWarp>
            <a:noAutofit/>
          </a:bodyPr>
          <a:lstStyle>
            <a:defPPr>
              <a:defRPr lang="en-US"/>
            </a:defPPr>
            <a:lvl1pPr marL="0" algn="l" defTabSz="2194560" rtl="0" eaLnBrk="1" latinLnBrk="0" hangingPunct="1">
              <a:defRPr sz="8600" kern="1200">
                <a:solidFill>
                  <a:schemeClr val="lt1"/>
                </a:solidFill>
                <a:latin typeface="+mn-lt"/>
                <a:ea typeface="+mn-ea"/>
                <a:cs typeface="+mn-cs"/>
              </a:defRPr>
            </a:lvl1pPr>
            <a:lvl2pPr marL="2194560" algn="l" defTabSz="2194560" rtl="0" eaLnBrk="1" latinLnBrk="0" hangingPunct="1">
              <a:defRPr sz="8600" kern="1200">
                <a:solidFill>
                  <a:schemeClr val="lt1"/>
                </a:solidFill>
                <a:latin typeface="+mn-lt"/>
                <a:ea typeface="+mn-ea"/>
                <a:cs typeface="+mn-cs"/>
              </a:defRPr>
            </a:lvl2pPr>
            <a:lvl3pPr marL="4389120" algn="l" defTabSz="2194560" rtl="0" eaLnBrk="1" latinLnBrk="0" hangingPunct="1">
              <a:defRPr sz="8600" kern="1200">
                <a:solidFill>
                  <a:schemeClr val="lt1"/>
                </a:solidFill>
                <a:latin typeface="+mn-lt"/>
                <a:ea typeface="+mn-ea"/>
                <a:cs typeface="+mn-cs"/>
              </a:defRPr>
            </a:lvl3pPr>
            <a:lvl4pPr marL="6583680" algn="l" defTabSz="2194560" rtl="0" eaLnBrk="1" latinLnBrk="0" hangingPunct="1">
              <a:defRPr sz="8600" kern="1200">
                <a:solidFill>
                  <a:schemeClr val="lt1"/>
                </a:solidFill>
                <a:latin typeface="+mn-lt"/>
                <a:ea typeface="+mn-ea"/>
                <a:cs typeface="+mn-cs"/>
              </a:defRPr>
            </a:lvl4pPr>
            <a:lvl5pPr marL="8778240" algn="l" defTabSz="2194560" rtl="0" eaLnBrk="1" latinLnBrk="0" hangingPunct="1">
              <a:defRPr sz="8600" kern="1200">
                <a:solidFill>
                  <a:schemeClr val="lt1"/>
                </a:solidFill>
                <a:latin typeface="+mn-lt"/>
                <a:ea typeface="+mn-ea"/>
                <a:cs typeface="+mn-cs"/>
              </a:defRPr>
            </a:lvl5pPr>
            <a:lvl6pPr marL="10972800" algn="l" defTabSz="2194560" rtl="0" eaLnBrk="1" latinLnBrk="0" hangingPunct="1">
              <a:defRPr sz="8600" kern="1200">
                <a:solidFill>
                  <a:schemeClr val="lt1"/>
                </a:solidFill>
                <a:latin typeface="+mn-lt"/>
                <a:ea typeface="+mn-ea"/>
                <a:cs typeface="+mn-cs"/>
              </a:defRPr>
            </a:lvl6pPr>
            <a:lvl7pPr marL="13167360" algn="l" defTabSz="2194560" rtl="0" eaLnBrk="1" latinLnBrk="0" hangingPunct="1">
              <a:defRPr sz="8600" kern="1200">
                <a:solidFill>
                  <a:schemeClr val="lt1"/>
                </a:solidFill>
                <a:latin typeface="+mn-lt"/>
                <a:ea typeface="+mn-ea"/>
                <a:cs typeface="+mn-cs"/>
              </a:defRPr>
            </a:lvl7pPr>
            <a:lvl8pPr marL="15361920" algn="l" defTabSz="2194560" rtl="0" eaLnBrk="1" latinLnBrk="0" hangingPunct="1">
              <a:defRPr sz="8600" kern="1200">
                <a:solidFill>
                  <a:schemeClr val="lt1"/>
                </a:solidFill>
                <a:latin typeface="+mn-lt"/>
                <a:ea typeface="+mn-ea"/>
                <a:cs typeface="+mn-cs"/>
              </a:defRPr>
            </a:lvl8pPr>
            <a:lvl9pPr marL="17556480" algn="l" defTabSz="2194560" rtl="0" eaLnBrk="1" latinLnBrk="0" hangingPunct="1">
              <a:defRPr sz="8600" kern="1200">
                <a:solidFill>
                  <a:schemeClr val="lt1"/>
                </a:solidFill>
                <a:latin typeface="+mn-lt"/>
                <a:ea typeface="+mn-ea"/>
                <a:cs typeface="+mn-cs"/>
              </a:defRPr>
            </a:lvl9pPr>
          </a:lstStyle>
          <a:p>
            <a:pPr algn="ctr"/>
            <a:endParaRPr lang="en-US" sz="8631">
              <a:solidFill>
                <a:srgbClr val="525755"/>
              </a:solidFill>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0150" y="1328796"/>
            <a:ext cx="2277556" cy="3386496"/>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94058" y="1318265"/>
            <a:ext cx="11356777"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23728" y="1318265"/>
            <a:ext cx="33229087"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7144" y="21153122"/>
            <a:ext cx="42903379" cy="6537960"/>
          </a:xfrm>
        </p:spPr>
        <p:txBody>
          <a:bodyPr anchor="t"/>
          <a:lstStyle>
            <a:lvl1pPr algn="l">
              <a:defRPr sz="19269" b="1" cap="all"/>
            </a:lvl1pPr>
          </a:lstStyle>
          <a:p>
            <a:r>
              <a:rPr lang="en-US"/>
              <a:t>Click to edit Master title style</a:t>
            </a:r>
          </a:p>
        </p:txBody>
      </p:sp>
      <p:sp>
        <p:nvSpPr>
          <p:cNvPr id="3" name="Text Placeholder 2"/>
          <p:cNvSpPr>
            <a:spLocks noGrp="1"/>
          </p:cNvSpPr>
          <p:nvPr>
            <p:ph type="body" idx="1"/>
          </p:nvPr>
        </p:nvSpPr>
        <p:spPr>
          <a:xfrm>
            <a:off x="3987144" y="13952225"/>
            <a:ext cx="42903379" cy="7200898"/>
          </a:xfrm>
        </p:spPr>
        <p:txBody>
          <a:bodyPr anchor="b"/>
          <a:lstStyle>
            <a:lvl1pPr marL="0" indent="0">
              <a:buNone/>
              <a:defRPr sz="9635">
                <a:solidFill>
                  <a:schemeClr val="tx1">
                    <a:tint val="75000"/>
                  </a:schemeClr>
                </a:solidFill>
              </a:defRPr>
            </a:lvl1pPr>
            <a:lvl2pPr marL="2202460" indent="0">
              <a:buNone/>
              <a:defRPr sz="8631">
                <a:solidFill>
                  <a:schemeClr val="tx1">
                    <a:tint val="75000"/>
                  </a:schemeClr>
                </a:solidFill>
              </a:defRPr>
            </a:lvl2pPr>
            <a:lvl3pPr marL="4404921" indent="0">
              <a:buNone/>
              <a:defRPr sz="7728">
                <a:solidFill>
                  <a:schemeClr val="tx1">
                    <a:tint val="75000"/>
                  </a:schemeClr>
                </a:solidFill>
              </a:defRPr>
            </a:lvl3pPr>
            <a:lvl4pPr marL="6607381" indent="0">
              <a:buNone/>
              <a:defRPr sz="6724">
                <a:solidFill>
                  <a:schemeClr val="tx1">
                    <a:tint val="75000"/>
                  </a:schemeClr>
                </a:solidFill>
              </a:defRPr>
            </a:lvl4pPr>
            <a:lvl5pPr marL="8809842" indent="0">
              <a:buNone/>
              <a:defRPr sz="6724">
                <a:solidFill>
                  <a:schemeClr val="tx1">
                    <a:tint val="75000"/>
                  </a:schemeClr>
                </a:solidFill>
              </a:defRPr>
            </a:lvl5pPr>
            <a:lvl6pPr marL="11012302" indent="0">
              <a:buNone/>
              <a:defRPr sz="6724">
                <a:solidFill>
                  <a:schemeClr val="tx1">
                    <a:tint val="75000"/>
                  </a:schemeClr>
                </a:solidFill>
              </a:defRPr>
            </a:lvl6pPr>
            <a:lvl7pPr marL="13214762" indent="0">
              <a:buNone/>
              <a:defRPr sz="6724">
                <a:solidFill>
                  <a:schemeClr val="tx1">
                    <a:tint val="75000"/>
                  </a:schemeClr>
                </a:solidFill>
              </a:defRPr>
            </a:lvl7pPr>
            <a:lvl8pPr marL="15417223" indent="0">
              <a:buNone/>
              <a:defRPr sz="6724">
                <a:solidFill>
                  <a:schemeClr val="tx1">
                    <a:tint val="75000"/>
                  </a:schemeClr>
                </a:solidFill>
              </a:defRPr>
            </a:lvl8pPr>
            <a:lvl9pPr marL="17619683" indent="0">
              <a:buNone/>
              <a:defRPr sz="672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23728" y="7680963"/>
            <a:ext cx="22292932" cy="21724622"/>
          </a:xfrm>
        </p:spPr>
        <p:txBody>
          <a:bodyPr/>
          <a:lstStyle>
            <a:lvl1pPr>
              <a:defRPr sz="13448"/>
            </a:lvl1pPr>
            <a:lvl2pPr>
              <a:defRPr sz="11541"/>
            </a:lvl2pPr>
            <a:lvl3pPr>
              <a:defRPr sz="9635"/>
            </a:lvl3pPr>
            <a:lvl4pPr>
              <a:defRPr sz="8631"/>
            </a:lvl4pPr>
            <a:lvl5pPr>
              <a:defRPr sz="8631"/>
            </a:lvl5pPr>
            <a:lvl6pPr>
              <a:defRPr sz="8631"/>
            </a:lvl6pPr>
            <a:lvl7pPr>
              <a:defRPr sz="8631"/>
            </a:lvl7pPr>
            <a:lvl8pPr>
              <a:defRPr sz="8631"/>
            </a:lvl8pPr>
            <a:lvl9pPr>
              <a:defRPr sz="86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57903" y="7680963"/>
            <a:ext cx="22292932" cy="21724622"/>
          </a:xfrm>
        </p:spPr>
        <p:txBody>
          <a:bodyPr/>
          <a:lstStyle>
            <a:lvl1pPr>
              <a:defRPr sz="13448"/>
            </a:lvl1pPr>
            <a:lvl2pPr>
              <a:defRPr sz="11541"/>
            </a:lvl2pPr>
            <a:lvl3pPr>
              <a:defRPr sz="9635"/>
            </a:lvl3pPr>
            <a:lvl4pPr>
              <a:defRPr sz="8631"/>
            </a:lvl4pPr>
            <a:lvl5pPr>
              <a:defRPr sz="8631"/>
            </a:lvl5pPr>
            <a:lvl6pPr>
              <a:defRPr sz="8631"/>
            </a:lvl6pPr>
            <a:lvl7pPr>
              <a:defRPr sz="8631"/>
            </a:lvl7pPr>
            <a:lvl8pPr>
              <a:defRPr sz="8631"/>
            </a:lvl8pPr>
            <a:lvl9pPr>
              <a:defRPr sz="863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23733" y="7368542"/>
            <a:ext cx="22301700" cy="3070858"/>
          </a:xfrm>
        </p:spPr>
        <p:txBody>
          <a:bodyPr anchor="b"/>
          <a:lstStyle>
            <a:lvl1pPr marL="0" indent="0">
              <a:buNone/>
              <a:defRPr sz="11541" b="1"/>
            </a:lvl1pPr>
            <a:lvl2pPr marL="2202460" indent="0">
              <a:buNone/>
              <a:defRPr sz="9635" b="1"/>
            </a:lvl2pPr>
            <a:lvl3pPr marL="4404921" indent="0">
              <a:buNone/>
              <a:defRPr sz="8631" b="1"/>
            </a:lvl3pPr>
            <a:lvl4pPr marL="6607381" indent="0">
              <a:buNone/>
              <a:defRPr sz="7728" b="1"/>
            </a:lvl4pPr>
            <a:lvl5pPr marL="8809842" indent="0">
              <a:buNone/>
              <a:defRPr sz="7728" b="1"/>
            </a:lvl5pPr>
            <a:lvl6pPr marL="11012302" indent="0">
              <a:buNone/>
              <a:defRPr sz="7728" b="1"/>
            </a:lvl6pPr>
            <a:lvl7pPr marL="13214762" indent="0">
              <a:buNone/>
              <a:defRPr sz="7728" b="1"/>
            </a:lvl7pPr>
            <a:lvl8pPr marL="15417223" indent="0">
              <a:buNone/>
              <a:defRPr sz="7728" b="1"/>
            </a:lvl8pPr>
            <a:lvl9pPr marL="17619683" indent="0">
              <a:buNone/>
              <a:defRPr sz="7728" b="1"/>
            </a:lvl9pPr>
          </a:lstStyle>
          <a:p>
            <a:pPr lvl="0"/>
            <a:r>
              <a:rPr lang="en-US"/>
              <a:t>Click to edit Master text styles</a:t>
            </a:r>
          </a:p>
        </p:txBody>
      </p:sp>
      <p:sp>
        <p:nvSpPr>
          <p:cNvPr id="4" name="Content Placeholder 3"/>
          <p:cNvSpPr>
            <a:spLocks noGrp="1"/>
          </p:cNvSpPr>
          <p:nvPr>
            <p:ph sz="half" idx="2"/>
          </p:nvPr>
        </p:nvSpPr>
        <p:spPr>
          <a:xfrm>
            <a:off x="2523733" y="10439400"/>
            <a:ext cx="22301700" cy="18966182"/>
          </a:xfrm>
        </p:spPr>
        <p:txBody>
          <a:bodyPr/>
          <a:lstStyle>
            <a:lvl1pPr>
              <a:defRPr sz="11541"/>
            </a:lvl1pPr>
            <a:lvl2pPr>
              <a:defRPr sz="9635"/>
            </a:lvl2pPr>
            <a:lvl3pPr>
              <a:defRPr sz="8631"/>
            </a:lvl3pPr>
            <a:lvl4pPr>
              <a:defRPr sz="7728"/>
            </a:lvl4pPr>
            <a:lvl5pPr>
              <a:defRPr sz="7728"/>
            </a:lvl5pPr>
            <a:lvl6pPr>
              <a:defRPr sz="7728"/>
            </a:lvl6pPr>
            <a:lvl7pPr>
              <a:defRPr sz="7728"/>
            </a:lvl7pPr>
            <a:lvl8pPr>
              <a:defRPr sz="7728"/>
            </a:lvl8pPr>
            <a:lvl9pPr>
              <a:defRPr sz="77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5640382" y="7368542"/>
            <a:ext cx="22310458" cy="3070858"/>
          </a:xfrm>
        </p:spPr>
        <p:txBody>
          <a:bodyPr anchor="b"/>
          <a:lstStyle>
            <a:lvl1pPr marL="0" indent="0">
              <a:buNone/>
              <a:defRPr sz="11541" b="1"/>
            </a:lvl1pPr>
            <a:lvl2pPr marL="2202460" indent="0">
              <a:buNone/>
              <a:defRPr sz="9635" b="1"/>
            </a:lvl2pPr>
            <a:lvl3pPr marL="4404921" indent="0">
              <a:buNone/>
              <a:defRPr sz="8631" b="1"/>
            </a:lvl3pPr>
            <a:lvl4pPr marL="6607381" indent="0">
              <a:buNone/>
              <a:defRPr sz="7728" b="1"/>
            </a:lvl4pPr>
            <a:lvl5pPr marL="8809842" indent="0">
              <a:buNone/>
              <a:defRPr sz="7728" b="1"/>
            </a:lvl5pPr>
            <a:lvl6pPr marL="11012302" indent="0">
              <a:buNone/>
              <a:defRPr sz="7728" b="1"/>
            </a:lvl6pPr>
            <a:lvl7pPr marL="13214762" indent="0">
              <a:buNone/>
              <a:defRPr sz="7728" b="1"/>
            </a:lvl7pPr>
            <a:lvl8pPr marL="15417223" indent="0">
              <a:buNone/>
              <a:defRPr sz="7728" b="1"/>
            </a:lvl8pPr>
            <a:lvl9pPr marL="17619683" indent="0">
              <a:buNone/>
              <a:defRPr sz="7728" b="1"/>
            </a:lvl9pPr>
          </a:lstStyle>
          <a:p>
            <a:pPr lvl="0"/>
            <a:r>
              <a:rPr lang="en-US"/>
              <a:t>Click to edit Master text styles</a:t>
            </a:r>
          </a:p>
        </p:txBody>
      </p:sp>
      <p:sp>
        <p:nvSpPr>
          <p:cNvPr id="6" name="Content Placeholder 5"/>
          <p:cNvSpPr>
            <a:spLocks noGrp="1"/>
          </p:cNvSpPr>
          <p:nvPr>
            <p:ph sz="quarter" idx="4"/>
          </p:nvPr>
        </p:nvSpPr>
        <p:spPr>
          <a:xfrm>
            <a:off x="25640382" y="10439400"/>
            <a:ext cx="22310458" cy="18966182"/>
          </a:xfrm>
        </p:spPr>
        <p:txBody>
          <a:bodyPr/>
          <a:lstStyle>
            <a:lvl1pPr>
              <a:defRPr sz="11541"/>
            </a:lvl1pPr>
            <a:lvl2pPr>
              <a:defRPr sz="9635"/>
            </a:lvl2pPr>
            <a:lvl3pPr>
              <a:defRPr sz="8631"/>
            </a:lvl3pPr>
            <a:lvl4pPr>
              <a:defRPr sz="7728"/>
            </a:lvl4pPr>
            <a:lvl5pPr>
              <a:defRPr sz="7728"/>
            </a:lvl5pPr>
            <a:lvl6pPr>
              <a:defRPr sz="7728"/>
            </a:lvl6pPr>
            <a:lvl7pPr>
              <a:defRPr sz="7728"/>
            </a:lvl7pPr>
            <a:lvl8pPr>
              <a:defRPr sz="7728"/>
            </a:lvl8pPr>
            <a:lvl9pPr>
              <a:defRPr sz="772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3730" y="1310640"/>
            <a:ext cx="16605785" cy="5577840"/>
          </a:xfrm>
        </p:spPr>
        <p:txBody>
          <a:bodyPr anchor="b"/>
          <a:lstStyle>
            <a:lvl1pPr algn="l">
              <a:defRPr sz="9635" b="1"/>
            </a:lvl1pPr>
          </a:lstStyle>
          <a:p>
            <a:r>
              <a:rPr lang="en-US"/>
              <a:t>Click to edit Master title style</a:t>
            </a:r>
          </a:p>
        </p:txBody>
      </p:sp>
      <p:sp>
        <p:nvSpPr>
          <p:cNvPr id="3" name="Content Placeholder 2"/>
          <p:cNvSpPr>
            <a:spLocks noGrp="1"/>
          </p:cNvSpPr>
          <p:nvPr>
            <p:ph idx="1"/>
          </p:nvPr>
        </p:nvSpPr>
        <p:spPr>
          <a:xfrm>
            <a:off x="19734153" y="1310643"/>
            <a:ext cx="28216683" cy="28094942"/>
          </a:xfrm>
        </p:spPr>
        <p:txBody>
          <a:bodyPr/>
          <a:lstStyle>
            <a:lvl1pPr>
              <a:defRPr sz="15455"/>
            </a:lvl1pPr>
            <a:lvl2pPr>
              <a:defRPr sz="13448"/>
            </a:lvl2pPr>
            <a:lvl3pPr>
              <a:defRPr sz="11541"/>
            </a:lvl3pPr>
            <a:lvl4pPr>
              <a:defRPr sz="9635"/>
            </a:lvl4pPr>
            <a:lvl5pPr>
              <a:defRPr sz="9635"/>
            </a:lvl5pPr>
            <a:lvl6pPr>
              <a:defRPr sz="9635"/>
            </a:lvl6pPr>
            <a:lvl7pPr>
              <a:defRPr sz="9635"/>
            </a:lvl7pPr>
            <a:lvl8pPr>
              <a:defRPr sz="9635"/>
            </a:lvl8pPr>
            <a:lvl9pPr>
              <a:defRPr sz="963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23730" y="6888483"/>
            <a:ext cx="16605785" cy="22517102"/>
          </a:xfrm>
        </p:spPr>
        <p:txBody>
          <a:bodyPr/>
          <a:lstStyle>
            <a:lvl1pPr marL="0" indent="0">
              <a:buNone/>
              <a:defRPr sz="6724"/>
            </a:lvl1pPr>
            <a:lvl2pPr marL="2202460" indent="0">
              <a:buNone/>
              <a:defRPr sz="5821"/>
            </a:lvl2pPr>
            <a:lvl3pPr marL="4404921" indent="0">
              <a:buNone/>
              <a:defRPr sz="4817"/>
            </a:lvl3pPr>
            <a:lvl4pPr marL="6607381" indent="0">
              <a:buNone/>
              <a:defRPr sz="4315"/>
            </a:lvl4pPr>
            <a:lvl5pPr marL="8809842" indent="0">
              <a:buNone/>
              <a:defRPr sz="4315"/>
            </a:lvl5pPr>
            <a:lvl6pPr marL="11012302" indent="0">
              <a:buNone/>
              <a:defRPr sz="4315"/>
            </a:lvl6pPr>
            <a:lvl7pPr marL="13214762" indent="0">
              <a:buNone/>
              <a:defRPr sz="4315"/>
            </a:lvl7pPr>
            <a:lvl8pPr marL="15417223" indent="0">
              <a:buNone/>
              <a:defRPr sz="4315"/>
            </a:lvl8pPr>
            <a:lvl9pPr marL="17619683" indent="0">
              <a:buNone/>
              <a:defRPr sz="4315"/>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93370" y="23042880"/>
            <a:ext cx="30284738" cy="2720342"/>
          </a:xfrm>
        </p:spPr>
        <p:txBody>
          <a:bodyPr anchor="b"/>
          <a:lstStyle>
            <a:lvl1pPr algn="l">
              <a:defRPr sz="9635" b="1"/>
            </a:lvl1pPr>
          </a:lstStyle>
          <a:p>
            <a:r>
              <a:rPr lang="en-US"/>
              <a:t>Click to edit Master title style</a:t>
            </a:r>
          </a:p>
        </p:txBody>
      </p:sp>
      <p:sp>
        <p:nvSpPr>
          <p:cNvPr id="3" name="Picture Placeholder 2"/>
          <p:cNvSpPr>
            <a:spLocks noGrp="1"/>
          </p:cNvSpPr>
          <p:nvPr>
            <p:ph type="pic" idx="1"/>
          </p:nvPr>
        </p:nvSpPr>
        <p:spPr>
          <a:xfrm>
            <a:off x="9893370" y="2941320"/>
            <a:ext cx="30284738" cy="19751040"/>
          </a:xfrm>
        </p:spPr>
        <p:txBody>
          <a:bodyPr/>
          <a:lstStyle>
            <a:lvl1pPr marL="0" indent="0">
              <a:buNone/>
              <a:defRPr sz="15455"/>
            </a:lvl1pPr>
            <a:lvl2pPr marL="2202460" indent="0">
              <a:buNone/>
              <a:defRPr sz="13448"/>
            </a:lvl2pPr>
            <a:lvl3pPr marL="4404921" indent="0">
              <a:buNone/>
              <a:defRPr sz="11541"/>
            </a:lvl3pPr>
            <a:lvl4pPr marL="6607381" indent="0">
              <a:buNone/>
              <a:defRPr sz="9635"/>
            </a:lvl4pPr>
            <a:lvl5pPr marL="8809842" indent="0">
              <a:buNone/>
              <a:defRPr sz="9635"/>
            </a:lvl5pPr>
            <a:lvl6pPr marL="11012302" indent="0">
              <a:buNone/>
              <a:defRPr sz="9635"/>
            </a:lvl6pPr>
            <a:lvl7pPr marL="13214762" indent="0">
              <a:buNone/>
              <a:defRPr sz="9635"/>
            </a:lvl7pPr>
            <a:lvl8pPr marL="15417223" indent="0">
              <a:buNone/>
              <a:defRPr sz="9635"/>
            </a:lvl8pPr>
            <a:lvl9pPr marL="17619683" indent="0">
              <a:buNone/>
              <a:defRPr sz="9635"/>
            </a:lvl9pPr>
          </a:lstStyle>
          <a:p>
            <a:endParaRPr lang="en-US"/>
          </a:p>
        </p:txBody>
      </p:sp>
      <p:sp>
        <p:nvSpPr>
          <p:cNvPr id="4" name="Text Placeholder 3"/>
          <p:cNvSpPr>
            <a:spLocks noGrp="1"/>
          </p:cNvSpPr>
          <p:nvPr>
            <p:ph type="body" sz="half" idx="2"/>
          </p:nvPr>
        </p:nvSpPr>
        <p:spPr>
          <a:xfrm>
            <a:off x="9893370" y="25763222"/>
            <a:ext cx="30284738" cy="3863338"/>
          </a:xfrm>
        </p:spPr>
        <p:txBody>
          <a:bodyPr/>
          <a:lstStyle>
            <a:lvl1pPr marL="0" indent="0">
              <a:buNone/>
              <a:defRPr sz="6724"/>
            </a:lvl1pPr>
            <a:lvl2pPr marL="2202460" indent="0">
              <a:buNone/>
              <a:defRPr sz="5821"/>
            </a:lvl2pPr>
            <a:lvl3pPr marL="4404921" indent="0">
              <a:buNone/>
              <a:defRPr sz="4817"/>
            </a:lvl3pPr>
            <a:lvl4pPr marL="6607381" indent="0">
              <a:buNone/>
              <a:defRPr sz="4315"/>
            </a:lvl4pPr>
            <a:lvl5pPr marL="8809842" indent="0">
              <a:buNone/>
              <a:defRPr sz="4315"/>
            </a:lvl5pPr>
            <a:lvl6pPr marL="11012302" indent="0">
              <a:buNone/>
              <a:defRPr sz="4315"/>
            </a:lvl6pPr>
            <a:lvl7pPr marL="13214762" indent="0">
              <a:buNone/>
              <a:defRPr sz="4315"/>
            </a:lvl7pPr>
            <a:lvl8pPr marL="15417223" indent="0">
              <a:buNone/>
              <a:defRPr sz="4315"/>
            </a:lvl8pPr>
            <a:lvl9pPr marL="17619683" indent="0">
              <a:buNone/>
              <a:defRPr sz="4315"/>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23728" y="1318262"/>
            <a:ext cx="45427107"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523728" y="7680963"/>
            <a:ext cx="45427107"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23728" y="30510482"/>
            <a:ext cx="11777398" cy="1752600"/>
          </a:xfrm>
          <a:prstGeom prst="rect">
            <a:avLst/>
          </a:prstGeom>
        </p:spPr>
        <p:txBody>
          <a:bodyPr vert="horz" lIns="438912" tIns="219456" rIns="438912" bIns="219456" rtlCol="0" anchor="ctr"/>
          <a:lstStyle>
            <a:lvl1pPr algn="l">
              <a:defRPr sz="5821">
                <a:solidFill>
                  <a:schemeClr val="tx1">
                    <a:tint val="75000"/>
                  </a:schemeClr>
                </a:solidFill>
              </a:defRPr>
            </a:lvl1pPr>
          </a:lstStyle>
          <a:p>
            <a:fld id="{68C2560D-EC28-3B41-86E8-18F1CE0113B4}" type="datetimeFigureOut">
              <a:rPr lang="en-US" smtClean="0"/>
              <a:t>2/20/2021</a:t>
            </a:fld>
            <a:endParaRPr lang="en-US"/>
          </a:p>
        </p:txBody>
      </p:sp>
      <p:sp>
        <p:nvSpPr>
          <p:cNvPr id="5" name="Footer Placeholder 4"/>
          <p:cNvSpPr>
            <a:spLocks noGrp="1"/>
          </p:cNvSpPr>
          <p:nvPr>
            <p:ph type="ftr" sz="quarter" idx="3"/>
          </p:nvPr>
        </p:nvSpPr>
        <p:spPr>
          <a:xfrm>
            <a:off x="17245476" y="30510482"/>
            <a:ext cx="15983612" cy="1752600"/>
          </a:xfrm>
          <a:prstGeom prst="rect">
            <a:avLst/>
          </a:prstGeom>
        </p:spPr>
        <p:txBody>
          <a:bodyPr vert="horz" lIns="438912" tIns="219456" rIns="438912" bIns="219456" rtlCol="0" anchor="ctr"/>
          <a:lstStyle>
            <a:lvl1pPr algn="ctr">
              <a:defRPr sz="582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73437" y="30510482"/>
            <a:ext cx="11777398" cy="1752600"/>
          </a:xfrm>
          <a:prstGeom prst="rect">
            <a:avLst/>
          </a:prstGeom>
        </p:spPr>
        <p:txBody>
          <a:bodyPr vert="horz" lIns="438912" tIns="219456" rIns="438912" bIns="219456" rtlCol="0" anchor="ctr"/>
          <a:lstStyle>
            <a:lvl1pPr algn="r">
              <a:defRPr sz="5821">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2202460" rtl="0" eaLnBrk="1" latinLnBrk="0" hangingPunct="1">
        <a:spcBef>
          <a:spcPct val="0"/>
        </a:spcBef>
        <a:buNone/>
        <a:defRPr sz="21176" kern="1200">
          <a:solidFill>
            <a:schemeClr val="tx1"/>
          </a:solidFill>
          <a:latin typeface="+mj-lt"/>
          <a:ea typeface="+mj-ea"/>
          <a:cs typeface="+mj-cs"/>
        </a:defRPr>
      </a:lvl1pPr>
    </p:titleStyle>
    <p:bodyStyle>
      <a:lvl1pPr marL="1651845" indent="-1651845" algn="l" defTabSz="2202460" rtl="0" eaLnBrk="1" latinLnBrk="0" hangingPunct="1">
        <a:spcBef>
          <a:spcPct val="20000"/>
        </a:spcBef>
        <a:buFont typeface="Arial"/>
        <a:buChar char="•"/>
        <a:defRPr sz="15455" kern="1200">
          <a:solidFill>
            <a:schemeClr val="tx1"/>
          </a:solidFill>
          <a:latin typeface="+mn-lt"/>
          <a:ea typeface="+mn-ea"/>
          <a:cs typeface="+mn-cs"/>
        </a:defRPr>
      </a:lvl1pPr>
      <a:lvl2pPr marL="3578998" indent="-1376538" algn="l" defTabSz="2202460" rtl="0" eaLnBrk="1" latinLnBrk="0" hangingPunct="1">
        <a:spcBef>
          <a:spcPct val="20000"/>
        </a:spcBef>
        <a:buFont typeface="Arial"/>
        <a:buChar char="–"/>
        <a:defRPr sz="13448" kern="1200">
          <a:solidFill>
            <a:schemeClr val="tx1"/>
          </a:solidFill>
          <a:latin typeface="+mn-lt"/>
          <a:ea typeface="+mn-ea"/>
          <a:cs typeface="+mn-cs"/>
        </a:defRPr>
      </a:lvl2pPr>
      <a:lvl3pPr marL="5506151" indent="-1101230" algn="l" defTabSz="2202460" rtl="0" eaLnBrk="1" latinLnBrk="0" hangingPunct="1">
        <a:spcBef>
          <a:spcPct val="20000"/>
        </a:spcBef>
        <a:buFont typeface="Arial"/>
        <a:buChar char="•"/>
        <a:defRPr sz="11541" kern="1200">
          <a:solidFill>
            <a:schemeClr val="tx1"/>
          </a:solidFill>
          <a:latin typeface="+mn-lt"/>
          <a:ea typeface="+mn-ea"/>
          <a:cs typeface="+mn-cs"/>
        </a:defRPr>
      </a:lvl3pPr>
      <a:lvl4pPr marL="7708611" indent="-1101230" algn="l" defTabSz="2202460" rtl="0" eaLnBrk="1" latinLnBrk="0" hangingPunct="1">
        <a:spcBef>
          <a:spcPct val="20000"/>
        </a:spcBef>
        <a:buFont typeface="Arial"/>
        <a:buChar char="–"/>
        <a:defRPr sz="9635" kern="1200">
          <a:solidFill>
            <a:schemeClr val="tx1"/>
          </a:solidFill>
          <a:latin typeface="+mn-lt"/>
          <a:ea typeface="+mn-ea"/>
          <a:cs typeface="+mn-cs"/>
        </a:defRPr>
      </a:lvl4pPr>
      <a:lvl5pPr marL="9911072" indent="-1101230" algn="l" defTabSz="2202460" rtl="0" eaLnBrk="1" latinLnBrk="0" hangingPunct="1">
        <a:spcBef>
          <a:spcPct val="20000"/>
        </a:spcBef>
        <a:buFont typeface="Arial"/>
        <a:buChar char="»"/>
        <a:defRPr sz="9635" kern="1200">
          <a:solidFill>
            <a:schemeClr val="tx1"/>
          </a:solidFill>
          <a:latin typeface="+mn-lt"/>
          <a:ea typeface="+mn-ea"/>
          <a:cs typeface="+mn-cs"/>
        </a:defRPr>
      </a:lvl5pPr>
      <a:lvl6pPr marL="12113532" indent="-1101230" algn="l" defTabSz="2202460" rtl="0" eaLnBrk="1" latinLnBrk="0" hangingPunct="1">
        <a:spcBef>
          <a:spcPct val="20000"/>
        </a:spcBef>
        <a:buFont typeface="Arial"/>
        <a:buChar char="•"/>
        <a:defRPr sz="9635" kern="1200">
          <a:solidFill>
            <a:schemeClr val="tx1"/>
          </a:solidFill>
          <a:latin typeface="+mn-lt"/>
          <a:ea typeface="+mn-ea"/>
          <a:cs typeface="+mn-cs"/>
        </a:defRPr>
      </a:lvl6pPr>
      <a:lvl7pPr marL="14315993" indent="-1101230" algn="l" defTabSz="2202460" rtl="0" eaLnBrk="1" latinLnBrk="0" hangingPunct="1">
        <a:spcBef>
          <a:spcPct val="20000"/>
        </a:spcBef>
        <a:buFont typeface="Arial"/>
        <a:buChar char="•"/>
        <a:defRPr sz="9635" kern="1200">
          <a:solidFill>
            <a:schemeClr val="tx1"/>
          </a:solidFill>
          <a:latin typeface="+mn-lt"/>
          <a:ea typeface="+mn-ea"/>
          <a:cs typeface="+mn-cs"/>
        </a:defRPr>
      </a:lvl7pPr>
      <a:lvl8pPr marL="16518453" indent="-1101230" algn="l" defTabSz="2202460" rtl="0" eaLnBrk="1" latinLnBrk="0" hangingPunct="1">
        <a:spcBef>
          <a:spcPct val="20000"/>
        </a:spcBef>
        <a:buFont typeface="Arial"/>
        <a:buChar char="•"/>
        <a:defRPr sz="9635" kern="1200">
          <a:solidFill>
            <a:schemeClr val="tx1"/>
          </a:solidFill>
          <a:latin typeface="+mn-lt"/>
          <a:ea typeface="+mn-ea"/>
          <a:cs typeface="+mn-cs"/>
        </a:defRPr>
      </a:lvl8pPr>
      <a:lvl9pPr marL="18720914" indent="-1101230" algn="l" defTabSz="2202460" rtl="0" eaLnBrk="1" latinLnBrk="0" hangingPunct="1">
        <a:spcBef>
          <a:spcPct val="20000"/>
        </a:spcBef>
        <a:buFont typeface="Arial"/>
        <a:buChar char="•"/>
        <a:defRPr sz="9635" kern="1200">
          <a:solidFill>
            <a:schemeClr val="tx1"/>
          </a:solidFill>
          <a:latin typeface="+mn-lt"/>
          <a:ea typeface="+mn-ea"/>
          <a:cs typeface="+mn-cs"/>
        </a:defRPr>
      </a:lvl9pPr>
    </p:bodyStyle>
    <p:otherStyle>
      <a:defPPr>
        <a:defRPr lang="en-US"/>
      </a:defPPr>
      <a:lvl1pPr marL="0" algn="l" defTabSz="2202460" rtl="0" eaLnBrk="1" latinLnBrk="0" hangingPunct="1">
        <a:defRPr sz="8631" kern="1200">
          <a:solidFill>
            <a:schemeClr val="tx1"/>
          </a:solidFill>
          <a:latin typeface="+mn-lt"/>
          <a:ea typeface="+mn-ea"/>
          <a:cs typeface="+mn-cs"/>
        </a:defRPr>
      </a:lvl1pPr>
      <a:lvl2pPr marL="2202460" algn="l" defTabSz="2202460" rtl="0" eaLnBrk="1" latinLnBrk="0" hangingPunct="1">
        <a:defRPr sz="8631" kern="1200">
          <a:solidFill>
            <a:schemeClr val="tx1"/>
          </a:solidFill>
          <a:latin typeface="+mn-lt"/>
          <a:ea typeface="+mn-ea"/>
          <a:cs typeface="+mn-cs"/>
        </a:defRPr>
      </a:lvl2pPr>
      <a:lvl3pPr marL="4404921" algn="l" defTabSz="2202460" rtl="0" eaLnBrk="1" latinLnBrk="0" hangingPunct="1">
        <a:defRPr sz="8631" kern="1200">
          <a:solidFill>
            <a:schemeClr val="tx1"/>
          </a:solidFill>
          <a:latin typeface="+mn-lt"/>
          <a:ea typeface="+mn-ea"/>
          <a:cs typeface="+mn-cs"/>
        </a:defRPr>
      </a:lvl3pPr>
      <a:lvl4pPr marL="6607381" algn="l" defTabSz="2202460" rtl="0" eaLnBrk="1" latinLnBrk="0" hangingPunct="1">
        <a:defRPr sz="8631" kern="1200">
          <a:solidFill>
            <a:schemeClr val="tx1"/>
          </a:solidFill>
          <a:latin typeface="+mn-lt"/>
          <a:ea typeface="+mn-ea"/>
          <a:cs typeface="+mn-cs"/>
        </a:defRPr>
      </a:lvl4pPr>
      <a:lvl5pPr marL="8809842" algn="l" defTabSz="2202460" rtl="0" eaLnBrk="1" latinLnBrk="0" hangingPunct="1">
        <a:defRPr sz="8631" kern="1200">
          <a:solidFill>
            <a:schemeClr val="tx1"/>
          </a:solidFill>
          <a:latin typeface="+mn-lt"/>
          <a:ea typeface="+mn-ea"/>
          <a:cs typeface="+mn-cs"/>
        </a:defRPr>
      </a:lvl5pPr>
      <a:lvl6pPr marL="11012302" algn="l" defTabSz="2202460" rtl="0" eaLnBrk="1" latinLnBrk="0" hangingPunct="1">
        <a:defRPr sz="8631" kern="1200">
          <a:solidFill>
            <a:schemeClr val="tx1"/>
          </a:solidFill>
          <a:latin typeface="+mn-lt"/>
          <a:ea typeface="+mn-ea"/>
          <a:cs typeface="+mn-cs"/>
        </a:defRPr>
      </a:lvl6pPr>
      <a:lvl7pPr marL="13214762" algn="l" defTabSz="2202460" rtl="0" eaLnBrk="1" latinLnBrk="0" hangingPunct="1">
        <a:defRPr sz="8631" kern="1200">
          <a:solidFill>
            <a:schemeClr val="tx1"/>
          </a:solidFill>
          <a:latin typeface="+mn-lt"/>
          <a:ea typeface="+mn-ea"/>
          <a:cs typeface="+mn-cs"/>
        </a:defRPr>
      </a:lvl7pPr>
      <a:lvl8pPr marL="15417223" algn="l" defTabSz="2202460" rtl="0" eaLnBrk="1" latinLnBrk="0" hangingPunct="1">
        <a:defRPr sz="8631" kern="1200">
          <a:solidFill>
            <a:schemeClr val="tx1"/>
          </a:solidFill>
          <a:latin typeface="+mn-lt"/>
          <a:ea typeface="+mn-ea"/>
          <a:cs typeface="+mn-cs"/>
        </a:defRPr>
      </a:lvl8pPr>
      <a:lvl9pPr marL="17619683" algn="l" defTabSz="2202460" rtl="0" eaLnBrk="1" latinLnBrk="0" hangingPunct="1">
        <a:defRPr sz="86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a:extLst>
              <a:ext uri="{FF2B5EF4-FFF2-40B4-BE49-F238E27FC236}">
                <a16:creationId xmlns:a16="http://schemas.microsoft.com/office/drawing/2014/main" id="{8E35B311-3C19-412C-ADE6-EB2E4158F366}"/>
              </a:ext>
            </a:extLst>
          </p:cNvPr>
          <p:cNvSpPr txBox="1"/>
          <p:nvPr/>
        </p:nvSpPr>
        <p:spPr>
          <a:xfrm>
            <a:off x="326677" y="17581120"/>
            <a:ext cx="16800254" cy="4524315"/>
          </a:xfrm>
          <a:prstGeom prst="rect">
            <a:avLst/>
          </a:prstGeom>
          <a:noFill/>
        </p:spPr>
        <p:txBody>
          <a:bodyPr wrap="square" rtlCol="0">
            <a:spAutoFit/>
          </a:bodyPr>
          <a:lstStyle/>
          <a:p>
            <a:pPr>
              <a:lnSpc>
                <a:spcPct val="120000"/>
              </a:lnSpc>
            </a:pPr>
            <a:r>
              <a:rPr lang="en-US" sz="4000" b="1" dirty="0">
                <a:solidFill>
                  <a:schemeClr val="accent3">
                    <a:lumMod val="75000"/>
                  </a:schemeClr>
                </a:solidFill>
                <a:latin typeface="Lato Black" panose="020F0A02020204030203" pitchFamily="34" charset="0"/>
                <a:cs typeface="Arial" panose="020B0604020202020204" pitchFamily="34" charset="0"/>
              </a:rPr>
              <a:t>INTRODUCTION</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During COVID-19, the EXERCISING TOGETHER</a:t>
            </a:r>
            <a:r>
              <a:rPr lang="en-US" sz="2800" baseline="30000" dirty="0">
                <a:latin typeface="Lato" panose="020F0502020204030203" pitchFamily="34" charset="0"/>
                <a:ea typeface="Lato" panose="020F0502020204030203" pitchFamily="34" charset="0"/>
                <a:cs typeface="Lato" panose="020F0502020204030203" pitchFamily="34" charset="0"/>
              </a:rPr>
              <a:t>©</a:t>
            </a:r>
            <a:r>
              <a:rPr lang="en-US" sz="2800" dirty="0">
                <a:latin typeface="Lato" panose="020F0502020204030203" pitchFamily="34" charset="0"/>
                <a:ea typeface="Lato" panose="020F0502020204030203" pitchFamily="34" charset="0"/>
                <a:cs typeface="Lato" panose="020F0502020204030203" pitchFamily="34" charset="0"/>
              </a:rPr>
              <a:t> trial transitioned exercise programs from supervised, facility-based group exercise to supervised, group exercise delivered by video conference. </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We evaluated the feasibility of remote supervised exercise by comparing exercise adherence and study retention rates between participants attending in-person and remote programs. </a:t>
            </a:r>
            <a:endParaRPr lang="en-US" sz="3200" dirty="0">
              <a:latin typeface="Lato" panose="020F0502020204030203" pitchFamily="34" charset="0"/>
              <a:cs typeface="Arial" panose="020B0604020202020204" pitchFamily="34" charset="0"/>
            </a:endParaRPr>
          </a:p>
          <a:p>
            <a:pPr>
              <a:lnSpc>
                <a:spcPct val="120000"/>
              </a:lnSpc>
            </a:pPr>
            <a:endParaRPr lang="en-US" sz="1600" b="1"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r>
              <a:rPr lang="en-US" sz="4000" b="1" dirty="0">
                <a:solidFill>
                  <a:schemeClr val="accent3">
                    <a:lumMod val="75000"/>
                  </a:schemeClr>
                </a:solidFill>
                <a:latin typeface="Lato Black" panose="020F0A02020204030203" pitchFamily="34" charset="0"/>
                <a:cs typeface="Arial" panose="020B0604020202020204" pitchFamily="34" charset="0"/>
              </a:rPr>
              <a:t>METHODS</a:t>
            </a: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1400" dirty="0">
              <a:latin typeface="Lato" panose="020F0502020204030203" pitchFamily="34" charset="0"/>
              <a:cs typeface="Arial" panose="020B0604020202020204" pitchFamily="34" charset="0"/>
            </a:endParaRPr>
          </a:p>
          <a:p>
            <a:pPr>
              <a:lnSpc>
                <a:spcPct val="120000"/>
              </a:lnSpc>
            </a:pPr>
            <a:endParaRPr lang="en-US" sz="1800" dirty="0">
              <a:latin typeface="Lato Black" panose="020F0A02020204030203" pitchFamily="34" charset="0"/>
              <a:cs typeface="Arial" panose="020B0604020202020204" pitchFamily="34" charset="0"/>
            </a:endParaRPr>
          </a:p>
        </p:txBody>
      </p:sp>
      <p:sp>
        <p:nvSpPr>
          <p:cNvPr id="70" name="TextBox 69">
            <a:extLst>
              <a:ext uri="{FF2B5EF4-FFF2-40B4-BE49-F238E27FC236}">
                <a16:creationId xmlns:a16="http://schemas.microsoft.com/office/drawing/2014/main" id="{FCAC4B58-8623-4DBE-951A-DDF821787031}"/>
              </a:ext>
            </a:extLst>
          </p:cNvPr>
          <p:cNvSpPr txBox="1"/>
          <p:nvPr/>
        </p:nvSpPr>
        <p:spPr>
          <a:xfrm>
            <a:off x="34800597" y="12226471"/>
            <a:ext cx="15310310" cy="21196572"/>
          </a:xfrm>
          <a:prstGeom prst="rect">
            <a:avLst/>
          </a:prstGeom>
          <a:noFill/>
        </p:spPr>
        <p:txBody>
          <a:bodyPr wrap="square" rtlCol="0">
            <a:spAutoFit/>
          </a:bodyPr>
          <a:lstStyle/>
          <a:p>
            <a:pPr>
              <a:lnSpc>
                <a:spcPct val="120000"/>
              </a:lnSpc>
            </a:pPr>
            <a:endParaRPr lang="en-US" sz="4000" b="1"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r>
              <a:rPr lang="en-US" sz="4000" b="1" dirty="0">
                <a:solidFill>
                  <a:schemeClr val="accent3">
                    <a:lumMod val="75000"/>
                  </a:schemeClr>
                </a:solidFill>
                <a:latin typeface="Lato Black" panose="020F0A02020204030203" pitchFamily="34" charset="0"/>
                <a:cs typeface="Arial" panose="020B0604020202020204" pitchFamily="34" charset="0"/>
              </a:rPr>
              <a:t>RESULTS</a:t>
            </a:r>
            <a:endParaRPr lang="en-US" sz="4000" dirty="0">
              <a:solidFill>
                <a:schemeClr val="accent3">
                  <a:lumMod val="75000"/>
                </a:schemeClr>
              </a:solidFill>
              <a:latin typeface="Lato" panose="020F05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4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3200" dirty="0">
              <a:latin typeface="Lato" panose="020F0502020204030203" pitchFamily="34" charset="0"/>
              <a:ea typeface="Lato" panose="020F0502020204030203" pitchFamily="34" charset="0"/>
              <a:cs typeface="Lato" panose="020F0502020204030203" pitchFamily="34" charset="0"/>
            </a:endParaRPr>
          </a:p>
          <a:p>
            <a:pPr>
              <a:lnSpc>
                <a:spcPct val="120000"/>
              </a:lnSpc>
            </a:pPr>
            <a:endParaRPr lang="en-US" sz="2800" dirty="0">
              <a:latin typeface="Lato" panose="020F0502020204030203" pitchFamily="34" charset="0"/>
              <a:ea typeface="Lato" panose="020F0502020204030203" pitchFamily="34" charset="0"/>
              <a:cs typeface="Lato" panose="020F0502020204030203" pitchFamily="34" charset="0"/>
            </a:endParaRPr>
          </a:p>
          <a:p>
            <a:pPr marL="457200" indent="-457200">
              <a:lnSpc>
                <a:spcPct val="120000"/>
              </a:lnSpc>
              <a:buFont typeface="Arial" panose="020B0604020202020204" pitchFamily="34" charset="0"/>
              <a:buChar char="•"/>
            </a:pPr>
            <a:endParaRPr lang="en-US" sz="2800" dirty="0">
              <a:latin typeface="Lato" panose="020F0502020204030203" pitchFamily="34" charset="0"/>
              <a:ea typeface="Lato" panose="020F0502020204030203" pitchFamily="34" charset="0"/>
              <a:cs typeface="Lato" panose="020F0502020204030203" pitchFamily="34" charset="0"/>
            </a:endParaRPr>
          </a:p>
          <a:p>
            <a:pPr marL="457200" indent="-457200">
              <a:lnSpc>
                <a:spcPct val="120000"/>
              </a:lnSpc>
              <a:buFont typeface="Arial" panose="020B0604020202020204" pitchFamily="34" charset="0"/>
              <a:buChar char="•"/>
            </a:pPr>
            <a:endParaRPr lang="en-US" sz="2800" dirty="0">
              <a:latin typeface="Lato" panose="020F0502020204030203" pitchFamily="34" charset="0"/>
              <a:ea typeface="Lato" panose="020F0502020204030203" pitchFamily="34" charset="0"/>
              <a:cs typeface="Lato" panose="020F0502020204030203" pitchFamily="34" charset="0"/>
            </a:endParaRP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Partnered group showed similar adherence rates in both delivery formats. </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Separate group showed a significant increase in adherence to virtual classes compared to in-person classes (p&lt;0.01)</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Home group showed significantly lower adherence when receiving initial coaching remotely compared to receiving coaching in-person (p&lt;0.01). </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Retention in fully virtual or partially virtual study waves was higher than the in-person wave</a:t>
            </a:r>
          </a:p>
          <a:p>
            <a:pPr marL="457200" indent="-457200">
              <a:lnSpc>
                <a:spcPct val="1200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Initial testing completion rates are high regardless of setting</a:t>
            </a:r>
          </a:p>
          <a:p>
            <a:pPr marL="457200" indent="-457200">
              <a:lnSpc>
                <a:spcPct val="120000"/>
              </a:lnSpc>
              <a:buFont typeface="Arial" panose="020B0604020202020204" pitchFamily="34" charset="0"/>
              <a:buChar char="•"/>
            </a:pPr>
            <a:endParaRPr lang="en-US" sz="1500" dirty="0">
              <a:solidFill>
                <a:schemeClr val="accent3">
                  <a:lumMod val="75000"/>
                </a:schemeClr>
              </a:solidFill>
              <a:latin typeface="Lato Black" panose="020F0A02020204030203" pitchFamily="34" charset="0"/>
              <a:cs typeface="Arial" panose="020B0604020202020204" pitchFamily="34" charset="0"/>
            </a:endParaRPr>
          </a:p>
          <a:p>
            <a:pPr>
              <a:lnSpc>
                <a:spcPct val="120000"/>
              </a:lnSpc>
            </a:pPr>
            <a:r>
              <a:rPr lang="en-US" sz="4000" dirty="0">
                <a:solidFill>
                  <a:schemeClr val="accent3">
                    <a:lumMod val="75000"/>
                  </a:schemeClr>
                </a:solidFill>
                <a:latin typeface="Lato Black" panose="020F0A02020204030203" pitchFamily="34" charset="0"/>
                <a:cs typeface="Arial" panose="020B0604020202020204" pitchFamily="34" charset="0"/>
              </a:rPr>
              <a:t>DISCUSSION</a:t>
            </a:r>
          </a:p>
          <a:p>
            <a:pPr marL="457200" indent="-45720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Attendance and adherence rates to the virtual exercise programs are promising as justification for conducting future virtual training which could increase program accessibility </a:t>
            </a:r>
          </a:p>
          <a:p>
            <a:pPr marL="457200" indent="-45720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It is yet to be determined whether or not the same benefits can be achieved with virtual training compared to in-person training. Physical performance data collection is in-progress and will provide more data about whether or not the degree of change in response to remotely delivered training is as strong as supervised, in-person training.</a:t>
            </a:r>
            <a:endParaRPr lang="en-US" sz="4500" b="1" dirty="0">
              <a:latin typeface="Lato Black" panose="020F0502020204030203" pitchFamily="34" charset="0"/>
              <a:ea typeface="Lato Black" panose="020F0502020204030203" pitchFamily="34" charset="0"/>
              <a:cs typeface="Lato Black" panose="020F0502020204030203" pitchFamily="34" charset="0"/>
            </a:endParaRPr>
          </a:p>
          <a:p>
            <a:endParaRPr lang="en-US" sz="4500" b="1" dirty="0">
              <a:latin typeface="Lato Black" panose="020F0502020204030203" pitchFamily="34" charset="0"/>
              <a:ea typeface="Lato Black" panose="020F0502020204030203" pitchFamily="34" charset="0"/>
              <a:cs typeface="Lato Black" panose="020F0502020204030203" pitchFamily="34" charset="0"/>
            </a:endParaRPr>
          </a:p>
        </p:txBody>
      </p:sp>
      <p:sp>
        <p:nvSpPr>
          <p:cNvPr id="5" name="TextBox 4"/>
          <p:cNvSpPr txBox="1"/>
          <p:nvPr/>
        </p:nvSpPr>
        <p:spPr>
          <a:xfrm>
            <a:off x="5099125" y="892545"/>
            <a:ext cx="44599843" cy="3631763"/>
          </a:xfrm>
          <a:prstGeom prst="rect">
            <a:avLst/>
          </a:prstGeom>
          <a:noFill/>
        </p:spPr>
        <p:txBody>
          <a:bodyPr wrap="square" rtlCol="0">
            <a:spAutoFit/>
          </a:bodyPr>
          <a:lstStyle/>
          <a:p>
            <a:r>
              <a:rPr lang="en-US" sz="11500" b="1" dirty="0">
                <a:solidFill>
                  <a:srgbClr val="FFFFFE"/>
                </a:solidFill>
                <a:latin typeface="Lato" panose="020F0502020204030203" pitchFamily="34" charset="0"/>
                <a:ea typeface="Lato" panose="020F0502020204030203" pitchFamily="34" charset="0"/>
                <a:cs typeface="Lato" panose="020F0502020204030203" pitchFamily="34" charset="0"/>
              </a:rPr>
              <a:t>Retention and Adherence Rates in Cancer Survivors and Partners to Virtual Exercise Delivery during COVID-19</a:t>
            </a:r>
          </a:p>
        </p:txBody>
      </p:sp>
      <p:sp>
        <p:nvSpPr>
          <p:cNvPr id="13" name="TextBox 12"/>
          <p:cNvSpPr txBox="1"/>
          <p:nvPr/>
        </p:nvSpPr>
        <p:spPr>
          <a:xfrm>
            <a:off x="5403926" y="4836738"/>
            <a:ext cx="38146616" cy="2308324"/>
          </a:xfrm>
          <a:prstGeom prst="rect">
            <a:avLst/>
          </a:prstGeom>
          <a:noFill/>
        </p:spPr>
        <p:txBody>
          <a:bodyPr wrap="square" rtlCol="0">
            <a:spAutoFit/>
          </a:bodyPr>
          <a:lstStyle/>
          <a:p>
            <a:pPr>
              <a:lnSpc>
                <a:spcPct val="150000"/>
              </a:lnSpc>
            </a:pPr>
            <a:r>
              <a:rPr lang="en-US" sz="4800" dirty="0">
                <a:solidFill>
                  <a:srgbClr val="FFFFFE"/>
                </a:solidFill>
                <a:latin typeface="Lato" panose="020F0502020204030203" pitchFamily="34" charset="0"/>
                <a:ea typeface="Lato" panose="020F0502020204030203" pitchFamily="34" charset="0"/>
                <a:cs typeface="Lato" panose="020F0502020204030203" pitchFamily="34" charset="0"/>
              </a:rPr>
              <a:t>Cassie Boisvert, MS, RD, Sydnee Stoyles, MBST, MAT, Zahi Mitri, MD, Tomasz M. Beer, MD Kerri Winters-Stone, PhD, FACSM</a:t>
            </a:r>
          </a:p>
          <a:p>
            <a:pPr>
              <a:lnSpc>
                <a:spcPct val="150000"/>
              </a:lnSpc>
            </a:pPr>
            <a:r>
              <a:rPr lang="en-US" sz="4800" dirty="0">
                <a:solidFill>
                  <a:srgbClr val="FFFFFE"/>
                </a:solidFill>
                <a:latin typeface="Lato" panose="020F0502020204030203" pitchFamily="34" charset="0"/>
                <a:ea typeface="Lato" panose="020F0502020204030203" pitchFamily="34" charset="0"/>
                <a:cs typeface="Lato" panose="020F0502020204030203" pitchFamily="34" charset="0"/>
              </a:rPr>
              <a:t>Knight</a:t>
            </a:r>
            <a:r>
              <a:rPr lang="en-US" sz="4800" dirty="0">
                <a:solidFill>
                  <a:srgbClr val="FFFFFE"/>
                </a:solidFill>
                <a:latin typeface="Lato" charset="0"/>
                <a:ea typeface="Lato" charset="0"/>
                <a:cs typeface="Lato" charset="0"/>
              </a:rPr>
              <a:t> Cancer Institute and School of Nursing, Oregon Health &amp; Science University, Portland, Oregon</a:t>
            </a:r>
          </a:p>
        </p:txBody>
      </p:sp>
      <p:sp>
        <p:nvSpPr>
          <p:cNvPr id="6" name="TextBox 5"/>
          <p:cNvSpPr txBox="1"/>
          <p:nvPr/>
        </p:nvSpPr>
        <p:spPr>
          <a:xfrm>
            <a:off x="17376766" y="7880569"/>
            <a:ext cx="17024269" cy="25022235"/>
          </a:xfrm>
          <a:prstGeom prst="rect">
            <a:avLst/>
          </a:prstGeom>
          <a:solidFill>
            <a:schemeClr val="accent4">
              <a:lumMod val="60000"/>
              <a:lumOff val="40000"/>
            </a:schemeClr>
          </a:solidFill>
          <a:ln>
            <a:noFill/>
          </a:ln>
        </p:spPr>
        <p:txBody>
          <a:bodyPr wrap="square" rtlCol="0">
            <a:spAutoFit/>
          </a:bodyPr>
          <a:lstStyle/>
          <a:p>
            <a:endParaRPr lang="en-US" sz="11500" dirty="0">
              <a:latin typeface="Lato" panose="020F0502020204030203" pitchFamily="34" charset="0"/>
              <a:ea typeface="Lato" panose="020F0502020204030203" pitchFamily="34" charset="0"/>
              <a:cs typeface="Lato" panose="020F0502020204030203" pitchFamily="34" charset="0"/>
            </a:endParaRPr>
          </a:p>
          <a:p>
            <a:endParaRPr lang="en-US" sz="11500" dirty="0">
              <a:latin typeface="Lato" panose="020F0502020204030203" pitchFamily="34" charset="0"/>
              <a:ea typeface="Lato" panose="020F0502020204030203" pitchFamily="34" charset="0"/>
              <a:cs typeface="Lato" panose="020F0502020204030203" pitchFamily="34" charset="0"/>
            </a:endParaRPr>
          </a:p>
          <a:p>
            <a:endParaRPr lang="en-US" sz="11500" dirty="0">
              <a:latin typeface="Lato" panose="020F0502020204030203" pitchFamily="34" charset="0"/>
              <a:ea typeface="Lato" panose="020F0502020204030203" pitchFamily="34" charset="0"/>
              <a:cs typeface="Lato" panose="020F0502020204030203" pitchFamily="34" charset="0"/>
            </a:endParaRPr>
          </a:p>
          <a:p>
            <a:endParaRPr lang="en-US" sz="11500" dirty="0">
              <a:latin typeface="Lato" panose="020F0502020204030203" pitchFamily="34" charset="0"/>
              <a:ea typeface="Lato" panose="020F0502020204030203" pitchFamily="34" charset="0"/>
              <a:cs typeface="Lato" panose="020F0502020204030203" pitchFamily="34"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a:p>
            <a:endParaRPr lang="en-US" sz="2900" dirty="0">
              <a:solidFill>
                <a:schemeClr val="tx2"/>
              </a:solidFill>
              <a:latin typeface="Lato" charset="0"/>
              <a:ea typeface="Lato" charset="0"/>
              <a:cs typeface="Lato" charset="0"/>
            </a:endParaRPr>
          </a:p>
        </p:txBody>
      </p:sp>
      <p:sp>
        <p:nvSpPr>
          <p:cNvPr id="3" name="TextBox 2"/>
          <p:cNvSpPr txBox="1"/>
          <p:nvPr/>
        </p:nvSpPr>
        <p:spPr>
          <a:xfrm>
            <a:off x="15223350" y="26870089"/>
            <a:ext cx="300556" cy="369332"/>
          </a:xfrm>
          <a:prstGeom prst="rect">
            <a:avLst/>
          </a:prstGeom>
          <a:noFill/>
        </p:spPr>
        <p:txBody>
          <a:bodyPr wrap="square" rtlCol="0">
            <a:spAutoFit/>
          </a:bodyPr>
          <a:lstStyle/>
          <a:p>
            <a:r>
              <a:rPr lang="en-US" sz="1800" dirty="0"/>
              <a:t>*</a:t>
            </a:r>
          </a:p>
        </p:txBody>
      </p:sp>
      <p:graphicFrame>
        <p:nvGraphicFramePr>
          <p:cNvPr id="7" name="Table 6"/>
          <p:cNvGraphicFramePr>
            <a:graphicFrameLocks noGrp="1"/>
          </p:cNvGraphicFramePr>
          <p:nvPr>
            <p:extLst>
              <p:ext uri="{D42A27DB-BD31-4B8C-83A1-F6EECF244321}">
                <p14:modId xmlns:p14="http://schemas.microsoft.com/office/powerpoint/2010/main" val="1669836397"/>
              </p:ext>
            </p:extLst>
          </p:nvPr>
        </p:nvGraphicFramePr>
        <p:xfrm>
          <a:off x="35274347" y="13846437"/>
          <a:ext cx="13862620" cy="3038708"/>
        </p:xfrm>
        <a:graphic>
          <a:graphicData uri="http://schemas.openxmlformats.org/drawingml/2006/table">
            <a:tbl>
              <a:tblPr firstRow="1" bandRow="1">
                <a:tableStyleId>{5C22544A-7EE6-4342-B048-85BDC9FD1C3A}</a:tableStyleId>
              </a:tblPr>
              <a:tblGrid>
                <a:gridCol w="3083255">
                  <a:extLst>
                    <a:ext uri="{9D8B030D-6E8A-4147-A177-3AD203B41FA5}">
                      <a16:colId xmlns:a16="http://schemas.microsoft.com/office/drawing/2014/main" val="990967652"/>
                    </a:ext>
                  </a:extLst>
                </a:gridCol>
                <a:gridCol w="2155873">
                  <a:extLst>
                    <a:ext uri="{9D8B030D-6E8A-4147-A177-3AD203B41FA5}">
                      <a16:colId xmlns:a16="http://schemas.microsoft.com/office/drawing/2014/main" val="3009989598"/>
                    </a:ext>
                  </a:extLst>
                </a:gridCol>
                <a:gridCol w="2155873">
                  <a:extLst>
                    <a:ext uri="{9D8B030D-6E8A-4147-A177-3AD203B41FA5}">
                      <a16:colId xmlns:a16="http://schemas.microsoft.com/office/drawing/2014/main" val="1802813943"/>
                    </a:ext>
                  </a:extLst>
                </a:gridCol>
                <a:gridCol w="2155873">
                  <a:extLst>
                    <a:ext uri="{9D8B030D-6E8A-4147-A177-3AD203B41FA5}">
                      <a16:colId xmlns:a16="http://schemas.microsoft.com/office/drawing/2014/main" val="1876524491"/>
                    </a:ext>
                  </a:extLst>
                </a:gridCol>
                <a:gridCol w="2155873">
                  <a:extLst>
                    <a:ext uri="{9D8B030D-6E8A-4147-A177-3AD203B41FA5}">
                      <a16:colId xmlns:a16="http://schemas.microsoft.com/office/drawing/2014/main" val="3650277329"/>
                    </a:ext>
                  </a:extLst>
                </a:gridCol>
                <a:gridCol w="2155873">
                  <a:extLst>
                    <a:ext uri="{9D8B030D-6E8A-4147-A177-3AD203B41FA5}">
                      <a16:colId xmlns:a16="http://schemas.microsoft.com/office/drawing/2014/main" val="3173874925"/>
                    </a:ext>
                  </a:extLst>
                </a:gridCol>
              </a:tblGrid>
              <a:tr h="489368">
                <a:tc gridSpan="6">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Table</a:t>
                      </a: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 1. Adherence to 6 months of in-person and virtual supervised group exercise</a:t>
                      </a:r>
                      <a:endPar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algn="ctr"/>
                      <a:endParaRPr lang="en-US" sz="2900" dirty="0">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tc hMerge="1">
                  <a:txBody>
                    <a:bodyPr/>
                    <a:lstStyle/>
                    <a:p>
                      <a:endParaRPr lang="en-US"/>
                    </a:p>
                  </a:txBody>
                  <a:tcPr/>
                </a:tc>
                <a:tc hMerge="1">
                  <a:txBody>
                    <a:bodyPr/>
                    <a:lstStyle/>
                    <a:p>
                      <a:pPr algn="ctr"/>
                      <a:endParaRPr lang="en-US" sz="2900" dirty="0">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tc hMerge="1">
                  <a:txBody>
                    <a:bodyPr/>
                    <a:lstStyle/>
                    <a:p>
                      <a:endParaRPr lang="en-US"/>
                    </a:p>
                  </a:txBody>
                  <a:tcPr/>
                </a:tc>
                <a:extLst>
                  <a:ext uri="{0D108BD9-81ED-4DB2-BD59-A6C34878D82A}">
                    <a16:rowId xmlns:a16="http://schemas.microsoft.com/office/drawing/2014/main" val="2226332326"/>
                  </a:ext>
                </a:extLst>
              </a:tr>
              <a:tr h="522147">
                <a:tc gridSpan="2">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Partnered group</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Separate group</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Home group</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601915537"/>
                  </a:ext>
                </a:extLst>
              </a:tr>
              <a:tr h="892376">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In-person</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Virtual</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(n=40)</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In-person</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(n=40)</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Virtual</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(n=44)</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In-person</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(n=38)</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Virtual</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7450329"/>
                  </a:ext>
                </a:extLst>
              </a:tr>
              <a:tr h="626801">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86%</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76%</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87%*</a:t>
                      </a:r>
                    </a:p>
                  </a:txBody>
                  <a:tcPr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69% </a:t>
                      </a:r>
                    </a:p>
                  </a:txBody>
                  <a:tcPr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7761848"/>
                  </a:ext>
                </a:extLst>
              </a:tr>
            </a:tbl>
          </a:graphicData>
        </a:graphic>
      </p:graphicFrame>
      <p:sp>
        <p:nvSpPr>
          <p:cNvPr id="39" name="TextBox 38"/>
          <p:cNvSpPr txBox="1"/>
          <p:nvPr/>
        </p:nvSpPr>
        <p:spPr>
          <a:xfrm>
            <a:off x="32656222" y="27675300"/>
            <a:ext cx="300556" cy="369332"/>
          </a:xfrm>
          <a:prstGeom prst="rect">
            <a:avLst/>
          </a:prstGeom>
          <a:noFill/>
        </p:spPr>
        <p:txBody>
          <a:bodyPr wrap="square" rtlCol="0">
            <a:spAutoFit/>
          </a:bodyPr>
          <a:lstStyle/>
          <a:p>
            <a:r>
              <a:rPr lang="en-US" sz="1800" dirty="0"/>
              <a:t>*</a:t>
            </a:r>
          </a:p>
        </p:txBody>
      </p:sp>
      <p:sp>
        <p:nvSpPr>
          <p:cNvPr id="4" name="TextBox 3"/>
          <p:cNvSpPr txBox="1"/>
          <p:nvPr/>
        </p:nvSpPr>
        <p:spPr>
          <a:xfrm>
            <a:off x="17126931" y="8550429"/>
            <a:ext cx="17208525" cy="11110734"/>
          </a:xfrm>
          <a:prstGeom prst="rect">
            <a:avLst/>
          </a:prstGeom>
          <a:noFill/>
        </p:spPr>
        <p:txBody>
          <a:bodyPr wrap="square" rtlCol="0">
            <a:spAutoFit/>
          </a:bodyPr>
          <a:lstStyle/>
          <a:p>
            <a:pPr algn="ctr"/>
            <a:r>
              <a:rPr lang="en-US" sz="9000" dirty="0">
                <a:latin typeface="Lato" panose="020F0502020204030203" pitchFamily="34" charset="0"/>
                <a:ea typeface="Lato" panose="020F0502020204030203" pitchFamily="34" charset="0"/>
                <a:cs typeface="Lato" panose="020F0502020204030203" pitchFamily="34" charset="0"/>
              </a:rPr>
              <a:t>Couples coping with breast cancer may adhere to remote exercise classes just as well, or better than in-person classes</a:t>
            </a:r>
            <a:r>
              <a:rPr lang="en-US" sz="9000" dirty="0"/>
              <a:t>.</a:t>
            </a:r>
          </a:p>
          <a:p>
            <a:pPr algn="ctr"/>
            <a:endParaRPr lang="en-US" sz="9000" dirty="0">
              <a:latin typeface="Lato" panose="020F0502020204030203" pitchFamily="34" charset="0"/>
              <a:ea typeface="Lato" panose="020F0502020204030203" pitchFamily="34" charset="0"/>
              <a:cs typeface="Lato" panose="020F0502020204030203" pitchFamily="34" charset="0"/>
            </a:endParaRPr>
          </a:p>
          <a:p>
            <a:pPr algn="ctr"/>
            <a:r>
              <a:rPr lang="en-US" sz="9000" dirty="0">
                <a:latin typeface="Lato" panose="020F0502020204030203" pitchFamily="34" charset="0"/>
                <a:ea typeface="Lato" panose="020F0502020204030203" pitchFamily="34" charset="0"/>
                <a:cs typeface="Lato" panose="020F0502020204030203" pitchFamily="34" charset="0"/>
              </a:rPr>
              <a:t>Attrition is not impacted by remote delivery format.</a:t>
            </a:r>
          </a:p>
          <a:p>
            <a:pPr algn="ctr"/>
            <a:endParaRPr lang="en-US" dirty="0"/>
          </a:p>
        </p:txBody>
      </p:sp>
      <p:graphicFrame>
        <p:nvGraphicFramePr>
          <p:cNvPr id="69" name="Table 68"/>
          <p:cNvGraphicFramePr>
            <a:graphicFrameLocks noGrp="1"/>
          </p:cNvGraphicFramePr>
          <p:nvPr>
            <p:extLst>
              <p:ext uri="{D42A27DB-BD31-4B8C-83A1-F6EECF244321}">
                <p14:modId xmlns:p14="http://schemas.microsoft.com/office/powerpoint/2010/main" val="2148340614"/>
              </p:ext>
            </p:extLst>
          </p:nvPr>
        </p:nvGraphicFramePr>
        <p:xfrm>
          <a:off x="36701585" y="18153528"/>
          <a:ext cx="11376603" cy="1981200"/>
        </p:xfrm>
        <a:graphic>
          <a:graphicData uri="http://schemas.openxmlformats.org/drawingml/2006/table">
            <a:tbl>
              <a:tblPr firstRow="1" bandRow="1">
                <a:tableStyleId>{5C22544A-7EE6-4342-B048-85BDC9FD1C3A}</a:tableStyleId>
              </a:tblPr>
              <a:tblGrid>
                <a:gridCol w="3422766">
                  <a:extLst>
                    <a:ext uri="{9D8B030D-6E8A-4147-A177-3AD203B41FA5}">
                      <a16:colId xmlns:a16="http://schemas.microsoft.com/office/drawing/2014/main" val="990967652"/>
                    </a:ext>
                  </a:extLst>
                </a:gridCol>
                <a:gridCol w="3998321">
                  <a:extLst>
                    <a:ext uri="{9D8B030D-6E8A-4147-A177-3AD203B41FA5}">
                      <a16:colId xmlns:a16="http://schemas.microsoft.com/office/drawing/2014/main" val="3009989598"/>
                    </a:ext>
                  </a:extLst>
                </a:gridCol>
                <a:gridCol w="3955516">
                  <a:extLst>
                    <a:ext uri="{9D8B030D-6E8A-4147-A177-3AD203B41FA5}">
                      <a16:colId xmlns:a16="http://schemas.microsoft.com/office/drawing/2014/main" val="1802813943"/>
                    </a:ext>
                  </a:extLst>
                </a:gridCol>
              </a:tblGrid>
              <a:tr h="487734">
                <a:tc gridSpan="3">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Table 2. Retention rates to 6-month intervention by study wave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900" dirty="0">
                        <a:solidFill>
                          <a:srgbClr val="FFFFFE"/>
                        </a:solidFill>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tc hMerge="1">
                  <a:txBody>
                    <a:bodyPr/>
                    <a:lstStyle/>
                    <a:p>
                      <a:pPr algn="ctr"/>
                      <a:endParaRPr lang="en-US" sz="2900" dirty="0">
                        <a:solidFill>
                          <a:srgbClr val="FFFFFE"/>
                        </a:solidFill>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extLst>
                  <a:ext uri="{0D108BD9-81ED-4DB2-BD59-A6C34878D82A}">
                    <a16:rowId xmlns:a16="http://schemas.microsoft.com/office/drawing/2014/main" val="3567222452"/>
                  </a:ext>
                </a:extLst>
              </a:tr>
              <a:tr h="889398">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In-person</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Hybrid</a:t>
                      </a: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 wave</a:t>
                      </a:r>
                    </a:p>
                    <a:p>
                      <a:pPr algn="ct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(n=64)</a:t>
                      </a:r>
                      <a:endPar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Virtual</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7761848"/>
                  </a:ext>
                </a:extLst>
              </a:tr>
              <a:tr h="494463">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84.4%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87.5%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899176"/>
                  </a:ext>
                </a:extLst>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67593" y="26958503"/>
            <a:ext cx="6625997" cy="3053982"/>
          </a:xfrm>
          <a:prstGeom prst="rect">
            <a:avLst/>
          </a:prstGeom>
        </p:spPr>
      </p:pic>
      <p:sp>
        <p:nvSpPr>
          <p:cNvPr id="16" name="TextBox 15"/>
          <p:cNvSpPr txBox="1"/>
          <p:nvPr/>
        </p:nvSpPr>
        <p:spPr>
          <a:xfrm>
            <a:off x="391992" y="21466690"/>
            <a:ext cx="16734939" cy="6730048"/>
          </a:xfrm>
          <a:prstGeom prst="rect">
            <a:avLst/>
          </a:prstGeom>
          <a:noFill/>
        </p:spPr>
        <p:txBody>
          <a:bodyPr wrap="square" rtlCol="0">
            <a:spAutoFit/>
          </a:bodyPr>
          <a:lstStyle/>
          <a:p>
            <a:pPr marL="457200" lvl="1" indent="-457200">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After randomization into 1 of the following 3 groups, couples exercise twice weekly for 6 months :</a:t>
            </a:r>
          </a:p>
          <a:p>
            <a:pPr marL="109728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Supervised, partnered group exercise where couples train as a team</a:t>
            </a:r>
          </a:p>
          <a:p>
            <a:pPr marL="109728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Supervised, separate group exercise where survivors exercised together in one group and partners together in another</a:t>
            </a:r>
          </a:p>
          <a:p>
            <a:pPr marL="109728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Unsupervised individual exercise at home (two coaching sessions to teach exercises)</a:t>
            </a:r>
          </a:p>
          <a:p>
            <a:pPr marL="658368"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Changes to the program after transitioning to virtual exercise:</a:t>
            </a:r>
          </a:p>
          <a:p>
            <a:pPr marL="1097280" lvl="1"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Supervised group exercise is performed via video conference (both partnered and separate groups</a:t>
            </a:r>
          </a:p>
          <a:p>
            <a:pPr marL="1097280" lvl="1"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Exercise equipment was either shipped to or picked up by couples to use at home.</a:t>
            </a:r>
          </a:p>
          <a:p>
            <a:pPr marL="1097280" lvl="1"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Exercise instructors conducted individual 15-minute meetings with each couple prior to class start</a:t>
            </a:r>
          </a:p>
          <a:p>
            <a:pPr marL="1097280" lvl="1"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Added 15 minutes of dedicated social time before each class to increase group cohesion</a:t>
            </a:r>
          </a:p>
          <a:p>
            <a:pPr marL="1097280" lvl="1"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Physical performance testing was transitioned to remote delivery (the details not described here). </a:t>
            </a:r>
          </a:p>
          <a:p>
            <a:pPr marL="1097280" lvl="1" indent="-658368">
              <a:lnSpc>
                <a:spcPts val="4400"/>
              </a:lnSpc>
              <a:buFont typeface="Arial" panose="020B0604020202020204" pitchFamily="34" charset="0"/>
              <a:buChar char="•"/>
            </a:pPr>
            <a:endParaRPr lang="en-US" sz="4500" b="1" dirty="0">
              <a:latin typeface="Lato Black" panose="020F0502020204030203" pitchFamily="34" charset="0"/>
              <a:ea typeface="Lato Black" panose="020F0502020204030203" pitchFamily="34" charset="0"/>
              <a:cs typeface="Lato Black" panose="020F0502020204030203" pitchFamily="34" charset="0"/>
            </a:endParaRPr>
          </a:p>
        </p:txBody>
      </p:sp>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32320" y="26544028"/>
            <a:ext cx="5358762" cy="445271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48149" y="19144128"/>
            <a:ext cx="15366088" cy="6376787"/>
          </a:xfrm>
          <a:prstGeom prst="rect">
            <a:avLst/>
          </a:prstGeom>
        </p:spPr>
      </p:pic>
      <p:sp>
        <p:nvSpPr>
          <p:cNvPr id="9" name="TextBox 8"/>
          <p:cNvSpPr txBox="1"/>
          <p:nvPr/>
        </p:nvSpPr>
        <p:spPr>
          <a:xfrm>
            <a:off x="34833255" y="8084818"/>
            <a:ext cx="15113264" cy="5037276"/>
          </a:xfrm>
          <a:prstGeom prst="rect">
            <a:avLst/>
          </a:prstGeom>
          <a:noFill/>
        </p:spPr>
        <p:txBody>
          <a:bodyPr wrap="square" rtlCol="0">
            <a:spAutoFit/>
          </a:bodyPr>
          <a:lstStyle/>
          <a:p>
            <a:pPr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Adherence to 6 month intervention</a:t>
            </a:r>
            <a:r>
              <a:rPr lang="en-US" sz="2800" dirty="0">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a:t>
            </a:r>
          </a:p>
          <a:p>
            <a:pPr indent="-658368">
              <a:lnSpc>
                <a:spcPts val="4400"/>
              </a:lnSpc>
              <a:buFont typeface="Arial" panose="020B0604020202020204" pitchFamily="34" charset="0"/>
              <a:buChar char="•"/>
            </a:pPr>
            <a:endParaRPr lang="en-US" sz="2800" dirty="0">
              <a:latin typeface="Lato" panose="020F0502020204030203" pitchFamily="34" charset="0"/>
              <a:ea typeface="Lato" panose="020F0502020204030203" pitchFamily="34" charset="0"/>
              <a:cs typeface="Lato" panose="020F0502020204030203" pitchFamily="34" charset="0"/>
            </a:endParaRPr>
          </a:p>
          <a:p>
            <a:pPr marL="635000" indent="-61118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Adherence for the hybrid wave was separated into in-person or virtual rates based on time period of the study</a:t>
            </a:r>
          </a:p>
          <a:p>
            <a:pPr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Retention in 6 month intervention = </a:t>
            </a:r>
          </a:p>
          <a:p>
            <a:pPr indent="-658368">
              <a:lnSpc>
                <a:spcPts val="4400"/>
              </a:lnSpc>
              <a:buFont typeface="Arial" panose="020B0604020202020204" pitchFamily="34" charset="0"/>
              <a:buChar char="•"/>
            </a:pPr>
            <a:endParaRPr lang="en-US" sz="2800" dirty="0">
              <a:latin typeface="Lato" panose="020F0502020204030203" pitchFamily="34" charset="0"/>
              <a:ea typeface="Lato" panose="020F0502020204030203" pitchFamily="34" charset="0"/>
              <a:cs typeface="Lato" panose="020F0502020204030203" pitchFamily="34" charset="0"/>
            </a:endParaRPr>
          </a:p>
          <a:p>
            <a:pPr marL="658368" indent="-658368">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Comparisons between study arms and delivery format were assessed using linear mixed-effects models with a group by training interaction.</a:t>
            </a:r>
          </a:p>
          <a:p>
            <a:endParaRPr lang="en-US" sz="2800" dirty="0"/>
          </a:p>
        </p:txBody>
      </p:sp>
      <p:grpSp>
        <p:nvGrpSpPr>
          <p:cNvPr id="21" name="Group 20"/>
          <p:cNvGrpSpPr/>
          <p:nvPr/>
        </p:nvGrpSpPr>
        <p:grpSpPr>
          <a:xfrm>
            <a:off x="41476776" y="8084818"/>
            <a:ext cx="6334111" cy="1130382"/>
            <a:chOff x="16101345" y="27239421"/>
            <a:chExt cx="6334111" cy="1130382"/>
          </a:xfrm>
        </p:grpSpPr>
        <p:sp>
          <p:nvSpPr>
            <p:cNvPr id="14" name="TextBox 13"/>
            <p:cNvSpPr txBox="1"/>
            <p:nvPr/>
          </p:nvSpPr>
          <p:spPr>
            <a:xfrm>
              <a:off x="16209733" y="27239421"/>
              <a:ext cx="6225723" cy="523220"/>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of e</a:t>
              </a:r>
              <a:r>
                <a:rPr lang="en-US" sz="2800" dirty="0">
                  <a:latin typeface="Lato" panose="020F0502020204030203" pitchFamily="34" charset="0"/>
                  <a:ea typeface="Lato" panose="020F0502020204030203" pitchFamily="34" charset="0"/>
                  <a:cs typeface="Lato" panose="020F0502020204030203" pitchFamily="34" charset="0"/>
                </a:rPr>
                <a:t>xercise sessions attended</a:t>
              </a:r>
              <a:endParaRPr lang="en-US" sz="2800" dirty="0"/>
            </a:p>
          </p:txBody>
        </p:sp>
        <p:cxnSp>
          <p:nvCxnSpPr>
            <p:cNvPr id="20" name="Straight Connector 19"/>
            <p:cNvCxnSpPr/>
            <p:nvPr/>
          </p:nvCxnSpPr>
          <p:spPr>
            <a:xfrm>
              <a:off x="16101345" y="27824196"/>
              <a:ext cx="5383358" cy="0"/>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6209732" y="27846583"/>
              <a:ext cx="6225723" cy="523220"/>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rPr>
                <a:t># of exercise sessions prescribed </a:t>
              </a:r>
              <a:endParaRPr lang="en-US" sz="2800" dirty="0"/>
            </a:p>
          </p:txBody>
        </p:sp>
      </p:grpSp>
      <p:grpSp>
        <p:nvGrpSpPr>
          <p:cNvPr id="38" name="Group 37"/>
          <p:cNvGrpSpPr/>
          <p:nvPr/>
        </p:nvGrpSpPr>
        <p:grpSpPr>
          <a:xfrm>
            <a:off x="41153793" y="10139945"/>
            <a:ext cx="12961810" cy="1146770"/>
            <a:chOff x="37819038" y="14018571"/>
            <a:chExt cx="12961810" cy="1146770"/>
          </a:xfrm>
        </p:grpSpPr>
        <p:sp>
          <p:nvSpPr>
            <p:cNvPr id="33" name="TextBox 32"/>
            <p:cNvSpPr txBox="1"/>
            <p:nvPr/>
          </p:nvSpPr>
          <p:spPr>
            <a:xfrm>
              <a:off x="37879253" y="14018571"/>
              <a:ext cx="12901595" cy="523221"/>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sym typeface="Wingdings" panose="05000000000000000000" pitchFamily="2" charset="2"/>
                </a:rPr>
                <a:t># of active participants at the end of intervention period</a:t>
              </a:r>
              <a:endParaRPr lang="en-US" sz="2800" dirty="0"/>
            </a:p>
          </p:txBody>
        </p:sp>
        <p:cxnSp>
          <p:nvCxnSpPr>
            <p:cNvPr id="34" name="Straight Connector 33"/>
            <p:cNvCxnSpPr/>
            <p:nvPr/>
          </p:nvCxnSpPr>
          <p:spPr>
            <a:xfrm>
              <a:off x="37851957" y="14664506"/>
              <a:ext cx="9123637" cy="0"/>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37819038" y="14642120"/>
              <a:ext cx="10676194" cy="523221"/>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rPr>
                <a:t># of active participants at the start of intervention period</a:t>
              </a:r>
              <a:endParaRPr lang="en-US" sz="2800" dirty="0"/>
            </a:p>
          </p:txBody>
        </p:sp>
      </p:grpSp>
      <p:sp>
        <p:nvSpPr>
          <p:cNvPr id="36" name="Rectangle 35"/>
          <p:cNvSpPr/>
          <p:nvPr/>
        </p:nvSpPr>
        <p:spPr>
          <a:xfrm>
            <a:off x="18567593" y="31229397"/>
            <a:ext cx="12423135" cy="2062103"/>
          </a:xfrm>
          <a:prstGeom prst="rect">
            <a:avLst/>
          </a:prstGeom>
        </p:spPr>
        <p:txBody>
          <a:bodyPr wrap="square">
            <a:spAutoFit/>
          </a:bodyPr>
          <a:lstStyle/>
          <a:p>
            <a:pPr algn="ctr"/>
            <a:r>
              <a:rPr lang="en-US" sz="3200" b="1" i="1" dirty="0">
                <a:latin typeface="Lato" charset="0"/>
                <a:ea typeface="Lato" charset="0"/>
                <a:cs typeface="Lato" charset="0"/>
              </a:rPr>
              <a:t>This work was funded through the following grant: </a:t>
            </a:r>
          </a:p>
          <a:p>
            <a:pPr algn="ctr"/>
            <a:r>
              <a:rPr lang="en-US" sz="3200" b="1" i="1" dirty="0">
                <a:latin typeface="Lato" panose="020F0502020204030203" pitchFamily="34" charset="0"/>
                <a:ea typeface="Lato" panose="020F0502020204030203" pitchFamily="34" charset="0"/>
                <a:cs typeface="Lato" panose="020F0502020204030203" pitchFamily="34" charset="0"/>
              </a:rPr>
              <a:t>R01CA218093-03       </a:t>
            </a:r>
          </a:p>
          <a:p>
            <a:pPr algn="ctr"/>
            <a:r>
              <a:rPr lang="en-US" sz="3200" b="1" i="1" dirty="0">
                <a:latin typeface="Lato" panose="020F0502020204030203" pitchFamily="34" charset="0"/>
                <a:ea typeface="Lato" panose="020F0502020204030203" pitchFamily="34" charset="0"/>
                <a:cs typeface="Lato" panose="020F0502020204030203" pitchFamily="34" charset="0"/>
              </a:rPr>
              <a:t>ClinicalTrials.gov NCT03630354</a:t>
            </a:r>
          </a:p>
          <a:p>
            <a:pPr algn="ctr"/>
            <a:endParaRPr lang="en-US" sz="3200" b="1" dirty="0">
              <a:latin typeface="Lato" panose="020F0502020204030203" pitchFamily="34" charset="0"/>
              <a:ea typeface="Lato" panose="020F0502020204030203" pitchFamily="34" charset="0"/>
              <a:cs typeface="Lato" panose="020F0502020204030203" pitchFamily="34" charset="0"/>
            </a:endParaRPr>
          </a:p>
        </p:txBody>
      </p:sp>
      <p:sp>
        <p:nvSpPr>
          <p:cNvPr id="24" name="TextBox 23"/>
          <p:cNvSpPr txBox="1"/>
          <p:nvPr/>
        </p:nvSpPr>
        <p:spPr>
          <a:xfrm>
            <a:off x="456057" y="27663815"/>
            <a:ext cx="16670874" cy="5929828"/>
          </a:xfrm>
          <a:prstGeom prst="rect">
            <a:avLst/>
          </a:prstGeom>
          <a:noFill/>
        </p:spPr>
        <p:txBody>
          <a:bodyPr wrap="square" rtlCol="0">
            <a:spAutoFit/>
          </a:bodyPr>
          <a:lstStyle/>
          <a:p>
            <a:pPr marL="660420"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Data from 3 study “waves” (groups of ~25-33 couples per wave) of couples coping with breast cancer were used for analyses: </a:t>
            </a:r>
          </a:p>
          <a:p>
            <a:pPr marL="118872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1 wave conducted all in-person at OHSU: n=46 participants (23 couples); age: median 68 years; range 50-81 years; 54% female, 46% male</a:t>
            </a:r>
          </a:p>
          <a:p>
            <a:pPr marL="118872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1 hybrid wave that transitioned from in-person to virtual classes at week 8: n=64 participants (32 couples); age: median 57 years; range 38-80 years; 53% female; 47% male</a:t>
            </a:r>
          </a:p>
          <a:p>
            <a:pPr marL="1188720" lvl="1" indent="-660420">
              <a:lnSpc>
                <a:spcPts val="4400"/>
              </a:lnSpc>
              <a:buFont typeface="Arial" panose="020B0604020202020204" pitchFamily="34" charset="0"/>
              <a:buChar char="•"/>
            </a:pPr>
            <a:r>
              <a:rPr lang="en-US" sz="2800" dirty="0">
                <a:latin typeface="Lato" panose="020F0502020204030203" pitchFamily="34" charset="0"/>
                <a:ea typeface="Lato" panose="020F0502020204030203" pitchFamily="34" charset="0"/>
                <a:cs typeface="Lato" panose="020F0502020204030203" pitchFamily="34" charset="0"/>
              </a:rPr>
              <a:t>1 wave conducted all virtually by video-conference: n=66 participants (33 couples); age: median 55 years; range 38-78 years; 50% female, 48% male, 2% NA</a:t>
            </a:r>
          </a:p>
          <a:p>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val="3321186173"/>
              </p:ext>
            </p:extLst>
          </p:nvPr>
        </p:nvGraphicFramePr>
        <p:xfrm>
          <a:off x="36701586" y="20391686"/>
          <a:ext cx="11376602" cy="3617154"/>
        </p:xfrm>
        <a:graphic>
          <a:graphicData uri="http://schemas.openxmlformats.org/drawingml/2006/table">
            <a:tbl>
              <a:tblPr firstRow="1" bandRow="1">
                <a:tableStyleId>{5C22544A-7EE6-4342-B048-85BDC9FD1C3A}</a:tableStyleId>
              </a:tblPr>
              <a:tblGrid>
                <a:gridCol w="2631155">
                  <a:extLst>
                    <a:ext uri="{9D8B030D-6E8A-4147-A177-3AD203B41FA5}">
                      <a16:colId xmlns:a16="http://schemas.microsoft.com/office/drawing/2014/main" val="1656934856"/>
                    </a:ext>
                  </a:extLst>
                </a:gridCol>
                <a:gridCol w="2631155">
                  <a:extLst>
                    <a:ext uri="{9D8B030D-6E8A-4147-A177-3AD203B41FA5}">
                      <a16:colId xmlns:a16="http://schemas.microsoft.com/office/drawing/2014/main" val="990967652"/>
                    </a:ext>
                  </a:extLst>
                </a:gridCol>
                <a:gridCol w="3073599">
                  <a:extLst>
                    <a:ext uri="{9D8B030D-6E8A-4147-A177-3AD203B41FA5}">
                      <a16:colId xmlns:a16="http://schemas.microsoft.com/office/drawing/2014/main" val="3009989598"/>
                    </a:ext>
                  </a:extLst>
                </a:gridCol>
                <a:gridCol w="3040693">
                  <a:extLst>
                    <a:ext uri="{9D8B030D-6E8A-4147-A177-3AD203B41FA5}">
                      <a16:colId xmlns:a16="http://schemas.microsoft.com/office/drawing/2014/main" val="1802813943"/>
                    </a:ext>
                  </a:extLst>
                </a:gridCol>
              </a:tblGrid>
              <a:tr h="462769">
                <a:tc gridSpan="4">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Table 3. Physical</a:t>
                      </a: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 performance t</a:t>
                      </a: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esting completion rates by study wave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9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2900" dirty="0">
                        <a:solidFill>
                          <a:srgbClr val="FFFFFE"/>
                        </a:solidFill>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tc hMerge="1">
                  <a:txBody>
                    <a:bodyPr/>
                    <a:lstStyle/>
                    <a:p>
                      <a:pPr algn="ctr"/>
                      <a:endParaRPr lang="en-US" sz="2900" dirty="0">
                        <a:solidFill>
                          <a:srgbClr val="FFFFFE"/>
                        </a:solidFill>
                        <a:latin typeface="Lato" panose="020F0502020204030203" pitchFamily="34" charset="0"/>
                        <a:ea typeface="Lato" panose="020F0502020204030203" pitchFamily="34" charset="0"/>
                        <a:cs typeface="Lato" panose="020F0502020204030203" pitchFamily="34" charset="0"/>
                      </a:endParaRPr>
                    </a:p>
                  </a:txBody>
                  <a:tcPr anchor="ctr">
                    <a:solidFill>
                      <a:schemeClr val="accent3">
                        <a:lumMod val="75000"/>
                      </a:schemeClr>
                    </a:solidFill>
                  </a:tcPr>
                </a:tc>
                <a:extLst>
                  <a:ext uri="{0D108BD9-81ED-4DB2-BD59-A6C34878D82A}">
                    <a16:rowId xmlns:a16="http://schemas.microsoft.com/office/drawing/2014/main" val="3567222452"/>
                  </a:ext>
                </a:extLst>
              </a:tr>
              <a:tr h="846205">
                <a:tc>
                  <a:txBody>
                    <a:bodyPr/>
                    <a:lstStyle/>
                    <a:p>
                      <a:pPr algn="ctr"/>
                      <a:endPar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In-person</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Hybrid</a:t>
                      </a: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 wave</a:t>
                      </a:r>
                    </a:p>
                    <a:p>
                      <a:pPr algn="ctr"/>
                      <a:r>
                        <a:rPr lang="en-US" sz="2800" baseline="0" dirty="0">
                          <a:solidFill>
                            <a:sysClr val="windowText" lastClr="000000"/>
                          </a:solidFill>
                          <a:latin typeface="Lato" panose="020F0502020204030203" pitchFamily="34" charset="0"/>
                          <a:ea typeface="Lato" panose="020F0502020204030203" pitchFamily="34" charset="0"/>
                          <a:cs typeface="Lato" panose="020F0502020204030203" pitchFamily="34" charset="0"/>
                        </a:rPr>
                        <a:t>(n=64)</a:t>
                      </a:r>
                      <a:endPar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Virtual</a:t>
                      </a:r>
                    </a:p>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(n=66)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7761848"/>
                  </a:ext>
                </a:extLst>
              </a:tr>
              <a:tr h="575798">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3-month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899176"/>
                  </a:ext>
                </a:extLst>
              </a:tr>
              <a:tr h="575798">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6-month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97%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chemeClr val="tx2">
                              <a:lumMod val="50000"/>
                            </a:schemeClr>
                          </a:solidFill>
                          <a:latin typeface="Lato" panose="020F0502020204030203" pitchFamily="34" charset="0"/>
                          <a:ea typeface="Lato" panose="020F0502020204030203" pitchFamily="34" charset="0"/>
                          <a:cs typeface="Lato" panose="020F0502020204030203" pitchFamily="34" charset="0"/>
                        </a:rPr>
                        <a:t>90%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8868094"/>
                  </a:ext>
                </a:extLst>
              </a:tr>
              <a:tr h="575798">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12-month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ysClr val="windowText" lastClr="000000"/>
                          </a:solidFill>
                          <a:latin typeface="Lato" panose="020F0502020204030203" pitchFamily="34" charset="0"/>
                          <a:ea typeface="Lato" panose="020F0502020204030203" pitchFamily="34" charset="0"/>
                          <a:cs typeface="Lato" panose="020F0502020204030203" pitchFamily="34" charset="0"/>
                        </a:rPr>
                        <a:t>89%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chemeClr val="tx2">
                              <a:lumMod val="50000"/>
                            </a:schemeClr>
                          </a:solidFill>
                          <a:latin typeface="Lato" panose="020F0502020204030203" pitchFamily="34" charset="0"/>
                          <a:ea typeface="Lato" panose="020F0502020204030203" pitchFamily="34" charset="0"/>
                          <a:cs typeface="Lato" panose="020F0502020204030203" pitchFamily="34" charset="0"/>
                        </a:rPr>
                        <a:t>94%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chemeClr val="tx2">
                              <a:lumMod val="50000"/>
                            </a:schemeClr>
                          </a:solidFill>
                          <a:latin typeface="Lato" panose="020F0502020204030203" pitchFamily="34" charset="0"/>
                          <a:ea typeface="Lato" panose="020F0502020204030203" pitchFamily="34" charset="0"/>
                          <a:cs typeface="Lato" panose="020F0502020204030203" pitchFamily="34" charset="0"/>
                        </a:rPr>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1031123"/>
                  </a:ext>
                </a:extLst>
              </a:tr>
            </a:tbl>
          </a:graphicData>
        </a:graphic>
      </p:graphicFrame>
      <p:sp>
        <p:nvSpPr>
          <p:cNvPr id="41" name="TextBox 40"/>
          <p:cNvSpPr txBox="1"/>
          <p:nvPr/>
        </p:nvSpPr>
        <p:spPr>
          <a:xfrm>
            <a:off x="35209668" y="17070942"/>
            <a:ext cx="13927299" cy="954107"/>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rPr>
              <a:t>*Significant difference when compared to in-person attendance; for home group in-person and virtual refer to the setting where the two coaching sessions were conducted</a:t>
            </a:r>
          </a:p>
        </p:txBody>
      </p:sp>
      <p:sp>
        <p:nvSpPr>
          <p:cNvPr id="46" name="TextBox 45"/>
          <p:cNvSpPr txBox="1"/>
          <p:nvPr/>
        </p:nvSpPr>
        <p:spPr>
          <a:xfrm>
            <a:off x="36653458" y="24152769"/>
            <a:ext cx="5352289" cy="523220"/>
          </a:xfrm>
          <a:prstGeom prst="rect">
            <a:avLst/>
          </a:prstGeom>
          <a:noFill/>
        </p:spPr>
        <p:txBody>
          <a:bodyPr wrap="square" rtlCol="0">
            <a:spAutoFit/>
          </a:bodyPr>
          <a:lstStyle/>
          <a:p>
            <a:r>
              <a:rPr lang="en-US" sz="2800" dirty="0">
                <a:latin typeface="Lato" panose="020F0502020204030203" pitchFamily="34" charset="0"/>
                <a:ea typeface="Lato" panose="020F0502020204030203" pitchFamily="34" charset="0"/>
                <a:cs typeface="Lato" panose="020F0502020204030203" pitchFamily="34" charset="0"/>
              </a:rPr>
              <a:t>*To be collected June 2021</a:t>
            </a:r>
          </a:p>
        </p:txBody>
      </p:sp>
      <p:sp>
        <p:nvSpPr>
          <p:cNvPr id="42" name="TextBox 41"/>
          <p:cNvSpPr txBox="1"/>
          <p:nvPr/>
        </p:nvSpPr>
        <p:spPr>
          <a:xfrm>
            <a:off x="391992" y="8111112"/>
            <a:ext cx="16137106" cy="9325630"/>
          </a:xfrm>
          <a:prstGeom prst="rect">
            <a:avLst/>
          </a:prstGeom>
          <a:solidFill>
            <a:schemeClr val="tx2">
              <a:lumMod val="20000"/>
              <a:lumOff val="80000"/>
            </a:schemeClr>
          </a:solidFill>
        </p:spPr>
        <p:txBody>
          <a:bodyPr wrap="square" rtlCol="0">
            <a:spAutoFit/>
          </a:bodyPr>
          <a:lstStyle/>
          <a:p>
            <a:pPr algn="ctr"/>
            <a:r>
              <a:rPr lang="en-US" sz="2500" b="1" dirty="0">
                <a:solidFill>
                  <a:schemeClr val="accent3">
                    <a:lumMod val="75000"/>
                  </a:schemeClr>
                </a:solidFill>
                <a:latin typeface="Lato" panose="020F0502020204030203" pitchFamily="34" charset="0"/>
                <a:ea typeface="Lato" panose="020F0502020204030203" pitchFamily="34" charset="0"/>
                <a:cs typeface="Lato" panose="020F0502020204030203" pitchFamily="34" charset="0"/>
              </a:rPr>
              <a:t>ABSTRACT</a:t>
            </a:r>
            <a:endParaRPr lang="en-US" sz="2500" dirty="0">
              <a:latin typeface="Lato" panose="020F0502020204030203" pitchFamily="34" charset="0"/>
              <a:ea typeface="Lato" panose="020F0502020204030203" pitchFamily="34" charset="0"/>
              <a:cs typeface="Lato" panose="020F0502020204030203" pitchFamily="34" charset="0"/>
            </a:endParaRPr>
          </a:p>
          <a:p>
            <a:r>
              <a:rPr lang="en-US" sz="2500" dirty="0">
                <a:latin typeface="Lato" panose="020F0502020204030203" pitchFamily="34" charset="0"/>
                <a:ea typeface="Lato" panose="020F0502020204030203" pitchFamily="34" charset="0"/>
                <a:cs typeface="Lato" panose="020F0502020204030203" pitchFamily="34" charset="0"/>
              </a:rPr>
              <a:t>PURPOSE: The EXERCISING TOGETHER</a:t>
            </a:r>
            <a:r>
              <a:rPr lang="en-US" sz="2500" baseline="30000" dirty="0">
                <a:latin typeface="Lato" panose="020F0502020204030203" pitchFamily="34" charset="0"/>
                <a:ea typeface="Lato" panose="020F0502020204030203" pitchFamily="34" charset="0"/>
                <a:cs typeface="Lato" panose="020F0502020204030203" pitchFamily="34" charset="0"/>
              </a:rPr>
              <a:t>©</a:t>
            </a:r>
            <a:r>
              <a:rPr lang="en-US" sz="2500" dirty="0">
                <a:latin typeface="Lato" panose="020F0502020204030203" pitchFamily="34" charset="0"/>
                <a:ea typeface="Lato" panose="020F0502020204030203" pitchFamily="34" charset="0"/>
                <a:cs typeface="Lato" panose="020F0502020204030203" pitchFamily="34" charset="0"/>
              </a:rPr>
              <a:t> trial is studying a partnered exercise program to improve the physical, emotional, and relationship health of cancer survivors and their partners (NCT03630354). During COVID-19, the exercise program delivery format transitioned from supervised, facility-based group exercise to supervised, group exercise delivered by video conference. This offered an opportunity to assess feasibility of remote supervised exercise by comparing exercise adherence and study retention rates between participants attending in-person and remote programs.  </a:t>
            </a:r>
          </a:p>
          <a:p>
            <a:r>
              <a:rPr lang="en-US" sz="2500" dirty="0">
                <a:latin typeface="Lato" panose="020F0502020204030203" pitchFamily="34" charset="0"/>
                <a:ea typeface="Lato" panose="020F0502020204030203" pitchFamily="34" charset="0"/>
                <a:cs typeface="Lato" panose="020F0502020204030203" pitchFamily="34" charset="0"/>
              </a:rPr>
              <a:t>METHODS: Data from 3 study groups of couples coping with breast cancer were used for analyses: 1 in-person group (n=46 participants), 1 hybrid group that transitioned to remote classes at week 8 (n=64 participants), and 1 group recruited into remote classes (n=66 participants). Couples exercise twice weekly for 6 months after randomization into 1 of 3 groups: partnered group exercise, separate survivor/spouse group exercise, or unsupervised home exercise. Adherence is defined by exercise session completion. Retention is defined by active study participation through the intervention. Comparisons between study arms and delivery format were assessed using linear mixed-effects models with a group by training interaction.</a:t>
            </a:r>
          </a:p>
          <a:p>
            <a:r>
              <a:rPr lang="en-US" sz="2500" dirty="0">
                <a:latin typeface="Lato" panose="020F0502020204030203" pitchFamily="34" charset="0"/>
                <a:ea typeface="Lato" panose="020F0502020204030203" pitchFamily="34" charset="0"/>
                <a:cs typeface="Lato" panose="020F0502020204030203" pitchFamily="34" charset="0"/>
              </a:rPr>
              <a:t>RESULTS: The home group showed significantly lower adherence during remote training compared to in-person (p&lt;0.01). The separate group showed a significant increase in attendance to remote classes compared to in-person (p&lt;0.01) and the partnered group showed similar attendance rates in both delivery formats. Four couples from the hybrid wave (9.5% of the wave) withdrew in the transition to remote classes. Attrition rates of in-person, hybrid, and remote waves were 19.5%, 15.6%, and 12.5%, respectively, and did not differ across delivery formats.</a:t>
            </a:r>
          </a:p>
          <a:p>
            <a:r>
              <a:rPr lang="en-US" sz="2500" dirty="0">
                <a:latin typeface="Lato" panose="020F0502020204030203" pitchFamily="34" charset="0"/>
                <a:ea typeface="Lato" panose="020F0502020204030203" pitchFamily="34" charset="0"/>
                <a:cs typeface="Lato" panose="020F0502020204030203" pitchFamily="34" charset="0"/>
              </a:rPr>
              <a:t>CONCLUSION: After transitioning to remote classes, the home group adherence decreased while supervised remote class adherence remained similar (partnered group) or increased (separate group). Our preliminary data suggest that couples coping with breast cancer may adhere to remote exercise classes just as well, or better than in-person classes and that attrition is not impacted by delivery format. Remote delivery of supervised exercise could increase program accessibility but efficacy remains to be determined. </a:t>
            </a:r>
            <a:endParaRPr lang="en-US" sz="2500" b="1" dirty="0">
              <a:solidFill>
                <a:schemeClr val="accent3">
                  <a:lumMod val="75000"/>
                </a:schemeClr>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642966665"/>
      </p:ext>
    </p:extLst>
  </p:cSld>
  <p:clrMapOvr>
    <a:masterClrMapping/>
  </p:clrMapOvr>
</p:sld>
</file>

<file path=ppt/theme/theme1.xml><?xml version="1.0" encoding="utf-8"?>
<a:theme xmlns:a="http://schemas.openxmlformats.org/drawingml/2006/main" name="Office Theme">
  <a:themeElements>
    <a:clrScheme name="Custom 1">
      <a:dk1>
        <a:srgbClr val="404543"/>
      </a:dk1>
      <a:lt1>
        <a:srgbClr val="DDDEDD"/>
      </a:lt1>
      <a:dk2>
        <a:srgbClr val="404543"/>
      </a:dk2>
      <a:lt2>
        <a:srgbClr val="DDDEDD"/>
      </a:lt2>
      <a:accent1>
        <a:srgbClr val="122A5D"/>
      </a:accent1>
      <a:accent2>
        <a:srgbClr val="479E36"/>
      </a:accent2>
      <a:accent3>
        <a:srgbClr val="4A7BAB"/>
      </a:accent3>
      <a:accent4>
        <a:srgbClr val="F5BB34"/>
      </a:accent4>
      <a:accent5>
        <a:srgbClr val="CC006A"/>
      </a:accent5>
      <a:accent6>
        <a:srgbClr val="D44F20"/>
      </a:accent6>
      <a:hlink>
        <a:srgbClr val="404543"/>
      </a:hlink>
      <a:folHlink>
        <a:srgbClr val="4045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http://purl.org/dc/elements/1.1/"/>
    <ds:schemaRef ds:uri="http://purl.org/dc/dcmitype/"/>
    <ds:schemaRef ds:uri="http://schemas.microsoft.com/office/infopath/2007/PartnerControls"/>
    <ds:schemaRef ds:uri="http://purl.org/dc/terms/"/>
    <ds:schemaRef ds:uri="http://schemas.microsoft.com/office/2006/documentManagement/types"/>
    <ds:schemaRef ds:uri="http://schemas.microsoft.com/sharepoint/v3/field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7666</TotalTime>
  <Words>1261</Words>
  <Application>Microsoft Office PowerPoint</Application>
  <PresentationFormat>Custom</PresentationFormat>
  <Paragraphs>168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Lato</vt:lpstr>
      <vt:lpstr>Lato Black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lex gidley</cp:lastModifiedBy>
  <cp:revision>381</cp:revision>
  <cp:lastPrinted>2018-11-08T21:13:59Z</cp:lastPrinted>
  <dcterms:created xsi:type="dcterms:W3CDTF">2010-04-12T23:12:02Z</dcterms:created>
  <dcterms:modified xsi:type="dcterms:W3CDTF">2021-02-20T19:00:37Z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